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5B5B"/>
    <a:srgbClr val="273A6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55" d="100"/>
          <a:sy n="55" d="100"/>
        </p:scale>
        <p:origin x="-84" y="-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CE73-8539-4BE2-8800-A606083C88D5}" type="datetimeFigureOut">
              <a:rPr lang="lv-LV" smtClean="0"/>
              <a:pPr/>
              <a:t>2019.10.25.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C21-6FEA-4B50-BBB3-F070477184F1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3386973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CE73-8539-4BE2-8800-A606083C88D5}" type="datetimeFigureOut">
              <a:rPr lang="lv-LV" smtClean="0"/>
              <a:pPr/>
              <a:t>2019.10.25.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C21-6FEA-4B50-BBB3-F070477184F1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140874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CE73-8539-4BE2-8800-A606083C88D5}" type="datetimeFigureOut">
              <a:rPr lang="lv-LV" smtClean="0"/>
              <a:pPr/>
              <a:t>2019.10.25.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C21-6FEA-4B50-BBB3-F070477184F1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3546499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CE73-8539-4BE2-8800-A606083C88D5}" type="datetimeFigureOut">
              <a:rPr lang="lv-LV" smtClean="0"/>
              <a:pPr/>
              <a:t>2019.10.25.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C21-6FEA-4B50-BBB3-F070477184F1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2713771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CE73-8539-4BE2-8800-A606083C88D5}" type="datetimeFigureOut">
              <a:rPr lang="lv-LV" smtClean="0"/>
              <a:pPr/>
              <a:t>2019.10.25.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C21-6FEA-4B50-BBB3-F070477184F1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3220282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CE73-8539-4BE2-8800-A606083C88D5}" type="datetimeFigureOut">
              <a:rPr lang="lv-LV" smtClean="0"/>
              <a:pPr/>
              <a:t>2019.10.25.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C21-6FEA-4B50-BBB3-F070477184F1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4141474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CE73-8539-4BE2-8800-A606083C88D5}" type="datetimeFigureOut">
              <a:rPr lang="lv-LV" smtClean="0"/>
              <a:pPr/>
              <a:t>2019.10.25.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C21-6FEA-4B50-BBB3-F070477184F1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1177237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CE73-8539-4BE2-8800-A606083C88D5}" type="datetimeFigureOut">
              <a:rPr lang="lv-LV" smtClean="0"/>
              <a:pPr/>
              <a:t>2019.10.25.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C21-6FEA-4B50-BBB3-F070477184F1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4125638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CE73-8539-4BE2-8800-A606083C88D5}" type="datetimeFigureOut">
              <a:rPr lang="lv-LV" smtClean="0"/>
              <a:pPr/>
              <a:t>2019.10.25.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C21-6FEA-4B50-BBB3-F070477184F1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2065035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CE73-8539-4BE2-8800-A606083C88D5}" type="datetimeFigureOut">
              <a:rPr lang="lv-LV" smtClean="0"/>
              <a:pPr/>
              <a:t>2019.10.25.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C21-6FEA-4B50-BBB3-F070477184F1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761968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CE73-8539-4BE2-8800-A606083C88D5}" type="datetimeFigureOut">
              <a:rPr lang="lv-LV" smtClean="0"/>
              <a:pPr/>
              <a:t>2019.10.25.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6C21-6FEA-4B50-BBB3-F070477184F1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345172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DCE73-8539-4BE2-8800-A606083C88D5}" type="datetimeFigureOut">
              <a:rPr lang="lv-LV" smtClean="0"/>
              <a:pPr/>
              <a:t>2019.10.25.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16C21-6FEA-4B50-BBB3-F070477184F1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2087163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238539" cy="6858000"/>
          </a:xfrm>
          <a:prstGeom prst="rect">
            <a:avLst/>
          </a:prstGeom>
          <a:solidFill>
            <a:srgbClr val="273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TextBox 5"/>
          <p:cNvSpPr txBox="1"/>
          <p:nvPr/>
        </p:nvSpPr>
        <p:spPr>
          <a:xfrm>
            <a:off x="524785" y="6257676"/>
            <a:ext cx="7704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inion Pro" panose="02040503050306020203" pitchFamily="18" charset="0"/>
              </a:rPr>
              <a:t>Latvijas Zinātņu akadēmijas Ekonomikas institūts</a:t>
            </a:r>
          </a:p>
          <a:p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inion Pro" panose="02040503050306020203" pitchFamily="18" charset="0"/>
              </a:rPr>
              <a:t>Tālr.: +371-20207092, </a:t>
            </a:r>
            <a:r>
              <a:rPr lang="lv-LV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inion Pro" panose="02040503050306020203" pitchFamily="18" charset="0"/>
              </a:rPr>
              <a:t>www.eilza.lv</a:t>
            </a:r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inion Pro" panose="02040503050306020203" pitchFamily="18" charset="0"/>
              </a:rPr>
              <a:t>, </a:t>
            </a:r>
            <a:r>
              <a:rPr lang="lv-LV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inion Pro" panose="02040503050306020203" pitchFamily="18" charset="0"/>
              </a:rPr>
              <a:t>www.economicforum.lv</a:t>
            </a:r>
            <a:endParaRPr lang="lv-LV" sz="1000" dirty="0">
              <a:solidFill>
                <a:schemeClr val="tx1">
                  <a:lumMod val="65000"/>
                  <a:lumOff val="35000"/>
                </a:schemeClr>
              </a:solidFill>
              <a:latin typeface="Minion Pro" panose="02040503050306020203" pitchFamily="18" charset="0"/>
            </a:endParaRPr>
          </a:p>
        </p:txBody>
      </p:sp>
      <p:pic>
        <p:nvPicPr>
          <p:cNvPr id="7" name="Picture 6" descr="LAS_IE_Logo-Bez_Fona.png">
            <a:extLst>
              <a:ext uri="{FF2B5EF4-FFF2-40B4-BE49-F238E27FC236}">
                <a16:creationId xmlns:a16="http://schemas.microsoft.com/office/drawing/2014/main" xmlns="" id="{C27DCA1E-BE28-D84E-BC2B-2D958DF0DDE6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4786" y="279699"/>
            <a:ext cx="981286" cy="989703"/>
          </a:xfrm>
          <a:prstGeom prst="rect">
            <a:avLst/>
          </a:prstGeom>
        </p:spPr>
      </p:pic>
      <p:pic>
        <p:nvPicPr>
          <p:cNvPr id="1026" name="Picture 2" descr="C:\Users\Home PC\Desktop\Forums_2018_Logo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79862" y="276225"/>
            <a:ext cx="7234477" cy="237381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621766" y="3588589"/>
            <a:ext cx="95925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4400" dirty="0" smtClean="0"/>
              <a:t>Pašvaldība</a:t>
            </a:r>
            <a:r>
              <a:rPr lang="lv-LV" sz="3600" dirty="0" smtClean="0"/>
              <a:t> </a:t>
            </a:r>
          </a:p>
          <a:p>
            <a:pPr algn="ctr"/>
            <a:r>
              <a:rPr lang="lv-LV" sz="3600" dirty="0" smtClean="0"/>
              <a:t>kā </a:t>
            </a:r>
            <a:r>
              <a:rPr lang="lv-LV" sz="3600" dirty="0" smtClean="0"/>
              <a:t>biznesa organizēšanas teritoriālā pamatvienība</a:t>
            </a:r>
            <a:endParaRPr lang="lv-LV" sz="3600" dirty="0"/>
          </a:p>
        </p:txBody>
      </p:sp>
    </p:spTree>
    <p:extLst>
      <p:ext uri="{BB962C8B-B14F-4D97-AF65-F5344CB8AC3E}">
        <p14:creationId xmlns:p14="http://schemas.microsoft.com/office/powerpoint/2010/main" xmlns="" val="3473242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238539" cy="6858000"/>
          </a:xfrm>
          <a:prstGeom prst="rect">
            <a:avLst/>
          </a:prstGeom>
          <a:solidFill>
            <a:srgbClr val="273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TextBox 5"/>
          <p:cNvSpPr txBox="1"/>
          <p:nvPr/>
        </p:nvSpPr>
        <p:spPr>
          <a:xfrm>
            <a:off x="7977512" y="6146357"/>
            <a:ext cx="40130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inion Pro" panose="02040503050306020203" pitchFamily="18" charset="0"/>
              </a:rPr>
              <a:t>Latvijas Zinātņu akadēmijas Ekonomikas institūts</a:t>
            </a:r>
          </a:p>
          <a:p>
            <a:pPr algn="r"/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inion Pro" panose="02040503050306020203" pitchFamily="18" charset="0"/>
              </a:rPr>
              <a:t>Tālr.: +371-20207092, </a:t>
            </a:r>
            <a:r>
              <a:rPr lang="lv-LV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inion Pro" panose="02040503050306020203" pitchFamily="18" charset="0"/>
              </a:rPr>
              <a:t>www.eilza.lv</a:t>
            </a:r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inion Pro" panose="02040503050306020203" pitchFamily="18" charset="0"/>
              </a:rPr>
              <a:t>, </a:t>
            </a:r>
            <a:r>
              <a:rPr lang="lv-LV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inion Pro" panose="02040503050306020203" pitchFamily="18" charset="0"/>
              </a:rPr>
              <a:t>www.economicforum.lv</a:t>
            </a:r>
            <a:endParaRPr lang="lv-LV" sz="1000" dirty="0">
              <a:solidFill>
                <a:schemeClr val="tx1">
                  <a:lumMod val="65000"/>
                  <a:lumOff val="35000"/>
                </a:schemeClr>
              </a:solidFill>
              <a:latin typeface="Minion Pro" panose="02040503050306020203" pitchFamily="18" charset="0"/>
            </a:endParaRPr>
          </a:p>
        </p:txBody>
      </p:sp>
      <p:pic>
        <p:nvPicPr>
          <p:cNvPr id="8" name="Picture 7" descr="LAS_IE_Logo-Bez_Fona.png">
            <a:extLst>
              <a:ext uri="{FF2B5EF4-FFF2-40B4-BE49-F238E27FC236}">
                <a16:creationId xmlns:a16="http://schemas.microsoft.com/office/drawing/2014/main" xmlns="" id="{2937A13D-3176-7E48-8CE8-6F9118B7B9DA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9482" y="5556764"/>
            <a:ext cx="981286" cy="989703"/>
          </a:xfrm>
          <a:prstGeom prst="rect">
            <a:avLst/>
          </a:prstGeom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086928" y="526330"/>
            <a:ext cx="10506974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Kas ir nepieciešams lai pašvaldība būtu labvēlīga uzņēmējdarbībai savā teritorijā?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v-LV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lv-LV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Skaidri spēles noteikumi (nemainās normatīvais regulējums)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lv-LV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lv-LV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Tiek attīstīta biznesa organizēšanai nepieciešamā infrastruktūra  t.i. pašvaldība par saviem līdzekļiem izbūvē nepieciešamās komunikācijas un vietējas nozīmes piebraucamos ceļus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lv-LV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lv-LV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Tiek garantēta droša vide – apsardzes, pašvaldības policijas un primārās medicīnas pakalpojumu esamība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lv-LV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lv-LV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Tiek nodrošināta amatpersonu pieejamība konkrētajā teritorijā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lv-LV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lv-LV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Tiek uzklausīts teritoriālās pamatvienības sabiedrības viedoklis, tās pašvaldībai organizējot regulāras sapulces starp iedzīvotājiem un uzņēmējiem)</a:t>
            </a:r>
            <a:endParaRPr kumimoji="0" lang="lv-LV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592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238539" cy="6858000"/>
          </a:xfrm>
          <a:prstGeom prst="rect">
            <a:avLst/>
          </a:prstGeom>
          <a:solidFill>
            <a:srgbClr val="273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TextBox 5"/>
          <p:cNvSpPr txBox="1"/>
          <p:nvPr/>
        </p:nvSpPr>
        <p:spPr>
          <a:xfrm>
            <a:off x="7786977" y="6420570"/>
            <a:ext cx="44050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inion Pro" panose="02040503050306020203" pitchFamily="18" charset="0"/>
              </a:rPr>
              <a:t>Latvijas Zinātņu akadēmijas Ekonomikas institūts, </a:t>
            </a:r>
          </a:p>
          <a:p>
            <a:pPr algn="r"/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inion Pro" panose="02040503050306020203" pitchFamily="18" charset="0"/>
              </a:rPr>
              <a:t>tālr.: +371-20207092, </a:t>
            </a:r>
            <a:r>
              <a:rPr lang="lv-LV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inion Pro" panose="02040503050306020203" pitchFamily="18" charset="0"/>
              </a:rPr>
              <a:t>www.eilza.lv</a:t>
            </a:r>
            <a:r>
              <a:rPr lang="lv-LV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inion Pro" panose="02040503050306020203" pitchFamily="18" charset="0"/>
              </a:rPr>
              <a:t>, </a:t>
            </a:r>
            <a:r>
              <a:rPr lang="lv-LV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inion Pro" panose="02040503050306020203" pitchFamily="18" charset="0"/>
              </a:rPr>
              <a:t>www.economicforum.lv</a:t>
            </a:r>
            <a:endParaRPr lang="lv-LV" sz="1000" dirty="0">
              <a:solidFill>
                <a:schemeClr val="tx1">
                  <a:lumMod val="65000"/>
                  <a:lumOff val="35000"/>
                </a:schemeClr>
              </a:solidFill>
              <a:latin typeface="Minion Pro" panose="02040503050306020203" pitchFamily="18" charset="0"/>
            </a:endParaRPr>
          </a:p>
        </p:txBody>
      </p:sp>
      <p:pic>
        <p:nvPicPr>
          <p:cNvPr id="7" name="Picture 6" descr="LAS_IE_Logo-Bez_Fona.png">
            <a:extLst>
              <a:ext uri="{FF2B5EF4-FFF2-40B4-BE49-F238E27FC236}">
                <a16:creationId xmlns:a16="http://schemas.microsoft.com/office/drawing/2014/main" xmlns="" id="{D878456B-81A3-904E-B5FA-5E46327648A0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62884" y="204396"/>
            <a:ext cx="981286" cy="98970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56272" y="1345721"/>
            <a:ext cx="8501943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3600" dirty="0" smtClean="0"/>
              <a:t>Pašvaldību saņemtā nodokļu daļa Latvijā:</a:t>
            </a:r>
          </a:p>
          <a:p>
            <a:pPr lvl="0"/>
            <a:r>
              <a:rPr lang="lv-LV" sz="2800" dirty="0" smtClean="0"/>
              <a:t>Nekustamā īpašuma nodoklis (NĪN) – 100%</a:t>
            </a:r>
          </a:p>
          <a:p>
            <a:pPr lvl="0"/>
            <a:r>
              <a:rPr lang="lv-LV" sz="2800" dirty="0" smtClean="0"/>
              <a:t>Iedzīvotāju ienākumu nodoklis (IIN) – 22-25%</a:t>
            </a:r>
          </a:p>
          <a:p>
            <a:pPr lvl="0"/>
            <a:r>
              <a:rPr lang="lv-LV" sz="2800" dirty="0" smtClean="0"/>
              <a:t>Dabas resursu nodoklis – 100%</a:t>
            </a:r>
          </a:p>
          <a:p>
            <a:r>
              <a:rPr lang="lv-LV" sz="4000" dirty="0" smtClean="0"/>
              <a:t>Kopumā pašvaldības saņem </a:t>
            </a:r>
            <a:r>
              <a:rPr lang="lv-LV" sz="4000" b="1" dirty="0" smtClean="0"/>
              <a:t>19,5-19,7% </a:t>
            </a:r>
            <a:endParaRPr lang="lv-LV" sz="4000" b="1" dirty="0" smtClean="0"/>
          </a:p>
          <a:p>
            <a:r>
              <a:rPr lang="lv-LV" sz="4000" dirty="0" smtClean="0"/>
              <a:t>no </a:t>
            </a:r>
            <a:r>
              <a:rPr lang="lv-LV" sz="4000" dirty="0" smtClean="0"/>
              <a:t>visas valstī maksāto nodokļu masas</a:t>
            </a:r>
            <a:r>
              <a:rPr lang="lv-LV" sz="4000" dirty="0" smtClean="0"/>
              <a:t>.</a:t>
            </a:r>
          </a:p>
          <a:p>
            <a:endParaRPr lang="lv-LV" sz="2000" dirty="0" smtClean="0"/>
          </a:p>
          <a:p>
            <a:r>
              <a:rPr lang="lv-LV" sz="2000" dirty="0" smtClean="0"/>
              <a:t>Latvijā tiek iekasēti kopumā 15 dažādi nodokļi, pārējos 12 pilnībā saņem valsts</a:t>
            </a:r>
            <a:endParaRPr lang="lv-LV" sz="2000" dirty="0" smtClean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3880993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Latvijas pašvaldību svarīgākās funkcijas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Kvalitatīvu pieejamu pakalpojumu sniegšana</a:t>
            </a:r>
          </a:p>
          <a:p>
            <a:r>
              <a:rPr lang="lv-LV" dirty="0" smtClean="0"/>
              <a:t>Operatīvas un saprotamas birokrātiskās procedūras</a:t>
            </a:r>
          </a:p>
          <a:p>
            <a:r>
              <a:rPr lang="lv-LV" dirty="0" smtClean="0"/>
              <a:t>Darba vietu nodrošināšana, uzņēmējdarbības stimulēšana</a:t>
            </a:r>
          </a:p>
          <a:p>
            <a:r>
              <a:rPr lang="lv-LV" dirty="0" smtClean="0"/>
              <a:t>Garantēt fizisko drošību sadzīvē</a:t>
            </a:r>
          </a:p>
          <a:p>
            <a:r>
              <a:rPr lang="lv-LV" dirty="0" smtClean="0"/>
              <a:t>Gādāt par labvēlīgiem apstākļiem ģimenēm un bērniem</a:t>
            </a:r>
          </a:p>
          <a:p>
            <a:r>
              <a:rPr lang="lv-LV" dirty="0" smtClean="0"/>
              <a:t>Izveidot efektīvu sociālās drošības sistēmu</a:t>
            </a:r>
          </a:p>
          <a:p>
            <a:r>
              <a:rPr lang="lv-LV" dirty="0" smtClean="0"/>
              <a:t>Nodrošināt iedzīvotāju reālu līdzdalību lēmumu pieņemšanā</a:t>
            </a:r>
          </a:p>
          <a:p>
            <a:r>
              <a:rPr lang="lv-LV" dirty="0" smtClean="0"/>
              <a:t>Nodrošināt, lai amatpersonas būtu </a:t>
            </a:r>
            <a:r>
              <a:rPr lang="lv-LV" smtClean="0"/>
              <a:t>viegli pieejamas</a:t>
            </a:r>
            <a:endParaRPr lang="lv-LV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221</Words>
  <Application>Microsoft Office PowerPoint</Application>
  <PresentationFormat>Custom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Latvijas pašvaldību svarīgākās funkcijas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</dc:creator>
  <cp:lastModifiedBy>Home PC</cp:lastModifiedBy>
  <cp:revision>12</cp:revision>
  <dcterms:created xsi:type="dcterms:W3CDTF">2015-04-16T06:16:47Z</dcterms:created>
  <dcterms:modified xsi:type="dcterms:W3CDTF">2019-10-25T09:31:47Z</dcterms:modified>
</cp:coreProperties>
</file>