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365" r:id="rId4"/>
    <p:sldId id="318" r:id="rId5"/>
    <p:sldId id="367" r:id="rId6"/>
    <p:sldId id="366" r:id="rId7"/>
    <p:sldId id="368" r:id="rId8"/>
    <p:sldId id="369" r:id="rId9"/>
    <p:sldId id="370" r:id="rId10"/>
    <p:sldId id="363" r:id="rId11"/>
    <p:sldId id="373" r:id="rId12"/>
    <p:sldId id="372" r:id="rId13"/>
    <p:sldId id="317" r:id="rId14"/>
    <p:sldId id="320" r:id="rId15"/>
    <p:sldId id="324" r:id="rId16"/>
    <p:sldId id="323" r:id="rId17"/>
    <p:sldId id="325" r:id="rId18"/>
    <p:sldId id="374" r:id="rId19"/>
    <p:sldId id="331" r:id="rId20"/>
    <p:sldId id="327" r:id="rId21"/>
    <p:sldId id="328" r:id="rId22"/>
    <p:sldId id="264" r:id="rId23"/>
    <p:sldId id="261" r:id="rId24"/>
    <p:sldId id="360" r:id="rId25"/>
    <p:sldId id="361" r:id="rId26"/>
    <p:sldId id="342" r:id="rId27"/>
    <p:sldId id="343" r:id="rId28"/>
    <p:sldId id="265" r:id="rId29"/>
    <p:sldId id="344" r:id="rId30"/>
    <p:sldId id="346" r:id="rId31"/>
    <p:sldId id="347" r:id="rId32"/>
    <p:sldId id="350" r:id="rId33"/>
    <p:sldId id="352" r:id="rId34"/>
    <p:sldId id="357" r:id="rId35"/>
    <p:sldId id="354" r:id="rId36"/>
    <p:sldId id="356" r:id="rId37"/>
    <p:sldId id="269" r:id="rId38"/>
    <p:sldId id="355" r:id="rId39"/>
    <p:sldId id="358" r:id="rId40"/>
    <p:sldId id="302" r:id="rId4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273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8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00" y="7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User\AppData\Roaming\Microsoft\Excel\EAI%20REGIONI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en-US" b="1"/>
              <a:t>EAI</a:t>
            </a:r>
            <a:r>
              <a:rPr lang="lv-LV" b="1"/>
              <a:t> PT - %</a:t>
            </a:r>
            <a:endParaRPr lang="en-US" b="1"/>
          </a:p>
        </c:rich>
      </c:tx>
      <c:layout>
        <c:manualLayout>
          <c:xMode val="edge"/>
          <c:yMode val="edge"/>
          <c:x val="0.16725678040244971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12292213473316E-2"/>
          <c:y val="3.2824074074074089E-2"/>
          <c:w val="0.88332152230971128"/>
          <c:h val="0.93071704578594339"/>
        </c:manualLayout>
      </c:layout>
      <c:lineChart>
        <c:grouping val="standard"/>
        <c:varyColors val="0"/>
        <c:ser>
          <c:idx val="0"/>
          <c:order val="0"/>
          <c:tx>
            <c:strRef>
              <c:f>'IEDZ-2'!$AH$31</c:f>
              <c:strCache>
                <c:ptCount val="1"/>
                <c:pt idx="0">
                  <c:v>Kurzeme</c:v>
                </c:pt>
              </c:strCache>
            </c:strRef>
          </c:tx>
          <c:spPr>
            <a:ln w="476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47625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6.7107392825896769E-2"/>
                  <c:y val="-0.3547543015456401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r>
                      <a:rPr lang="en-US" baseline="0" dirty="0"/>
                      <a:t>y = -0,058x - 1,3959</a:t>
                    </a:r>
                    <a:br>
                      <a:rPr lang="en-US" baseline="0" dirty="0"/>
                    </a:br>
                    <a:r>
                      <a:rPr lang="en-US" b="1" baseline="0" dirty="0"/>
                      <a:t>R² = 0,0057</a:t>
                    </a:r>
                    <a:endParaRPr lang="en-US" b="1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</c:trendlineLbl>
          </c:trendline>
          <c:cat>
            <c:strRef>
              <c:f>'IEDZ-2'!$AI$28:$AR$28</c:f>
              <c:strCache>
                <c:ptCount val="10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  <c:pt idx="8">
                  <c:v>2016.</c:v>
                </c:pt>
                <c:pt idx="9">
                  <c:v>2017.</c:v>
                </c:pt>
              </c:strCache>
            </c:strRef>
          </c:cat>
          <c:val>
            <c:numRef>
              <c:f>'IEDZ-2'!$AI$31:$AR$31</c:f>
              <c:numCache>
                <c:formatCode>#,##0.0</c:formatCode>
                <c:ptCount val="10"/>
                <c:pt idx="0">
                  <c:v>-0.28409090909090651</c:v>
                </c:pt>
                <c:pt idx="1">
                  <c:v>0</c:v>
                </c:pt>
                <c:pt idx="2">
                  <c:v>-6.362773029439694</c:v>
                </c:pt>
                <c:pt idx="3">
                  <c:v>-2.8397565922920904</c:v>
                </c:pt>
                <c:pt idx="4">
                  <c:v>0.7306889352818331</c:v>
                </c:pt>
                <c:pt idx="5">
                  <c:v>-2.6943005181347104</c:v>
                </c:pt>
                <c:pt idx="6">
                  <c:v>1.4909478168263917</c:v>
                </c:pt>
                <c:pt idx="7">
                  <c:v>-1.1542497376705114</c:v>
                </c:pt>
                <c:pt idx="8">
                  <c:v>-3.2908704883227244</c:v>
                </c:pt>
                <c:pt idx="9">
                  <c:v>-2.74423710208562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5E-4966-A317-1EFF03A98531}"/>
            </c:ext>
          </c:extLst>
        </c:ser>
        <c:ser>
          <c:idx val="1"/>
          <c:order val="1"/>
          <c:tx>
            <c:strRef>
              <c:f>'IEDZ-2'!$AH$32</c:f>
              <c:strCache>
                <c:ptCount val="1"/>
                <c:pt idx="0">
                  <c:v>Zemgale</c:v>
                </c:pt>
              </c:strCache>
            </c:strRef>
          </c:tx>
          <c:spPr>
            <a:ln w="476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25400" cap="rnd">
                <a:solidFill>
                  <a:schemeClr val="accent2"/>
                </a:solidFill>
                <a:prstDash val="sysDash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27127843394575674"/>
                  <c:y val="0.3491411490230387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</c:trendlineLbl>
          </c:trendline>
          <c:cat>
            <c:strRef>
              <c:f>'IEDZ-2'!$AI$28:$AR$28</c:f>
              <c:strCache>
                <c:ptCount val="10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  <c:pt idx="8">
                  <c:v>2016.</c:v>
                </c:pt>
                <c:pt idx="9">
                  <c:v>2017.</c:v>
                </c:pt>
              </c:strCache>
            </c:strRef>
          </c:cat>
          <c:val>
            <c:numRef>
              <c:f>'IEDZ-2'!$AI$32:$AR$32</c:f>
              <c:numCache>
                <c:formatCode>#,##0.0</c:formatCode>
                <c:ptCount val="10"/>
                <c:pt idx="0">
                  <c:v>-1.0585744530698662</c:v>
                </c:pt>
                <c:pt idx="1">
                  <c:v>-3.4236804564907146</c:v>
                </c:pt>
                <c:pt idx="2">
                  <c:v>-2.8064992614475699</c:v>
                </c:pt>
                <c:pt idx="3">
                  <c:v>-5.623100303951361</c:v>
                </c:pt>
                <c:pt idx="4">
                  <c:v>0.32206119162640334</c:v>
                </c:pt>
                <c:pt idx="5">
                  <c:v>-0.6420545746388342</c:v>
                </c:pt>
                <c:pt idx="6">
                  <c:v>-3.5541195476575069</c:v>
                </c:pt>
                <c:pt idx="7">
                  <c:v>-2.2613065326633262</c:v>
                </c:pt>
                <c:pt idx="8">
                  <c:v>0.42844901456726348</c:v>
                </c:pt>
                <c:pt idx="9">
                  <c:v>-0.34129692832765102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5E-4966-A317-1EFF03A98531}"/>
            </c:ext>
          </c:extLst>
        </c:ser>
        <c:ser>
          <c:idx val="2"/>
          <c:order val="2"/>
          <c:tx>
            <c:strRef>
              <c:f>'IEDZ-2'!$AH$34</c:f>
              <c:strCache>
                <c:ptCount val="1"/>
                <c:pt idx="0">
                  <c:v>Reģionos</c:v>
                </c:pt>
              </c:strCache>
            </c:strRef>
          </c:tx>
          <c:spPr>
            <a:ln w="4762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41275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6.9394740265398047E-2"/>
                  <c:y val="0.247993872428585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r>
                      <a:rPr lang="en-US" baseline="0" dirty="0"/>
                      <a:t>y = 0,0395x - 2,1012</a:t>
                    </a:r>
                    <a:br>
                      <a:rPr lang="en-US" baseline="0" dirty="0"/>
                    </a:br>
                    <a:r>
                      <a:rPr lang="en-US" b="1" baseline="0" dirty="0"/>
                      <a:t>R² = 0,0019</a:t>
                    </a:r>
                    <a:endParaRPr lang="en-US" b="1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</c:trendlineLbl>
          </c:trendline>
          <c:cat>
            <c:strRef>
              <c:f>'IEDZ-2'!$AI$28:$AR$28</c:f>
              <c:strCache>
                <c:ptCount val="10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  <c:pt idx="8">
                  <c:v>2016.</c:v>
                </c:pt>
                <c:pt idx="9">
                  <c:v>2017.</c:v>
                </c:pt>
              </c:strCache>
            </c:strRef>
          </c:cat>
          <c:val>
            <c:numRef>
              <c:f>'IEDZ-2'!$AI$34:$AR$34</c:f>
              <c:numCache>
                <c:formatCode>#,##0.0</c:formatCode>
                <c:ptCount val="10"/>
                <c:pt idx="0">
                  <c:v>2.3300970873786326</c:v>
                </c:pt>
                <c:pt idx="1">
                  <c:v>-5.4395951929158741</c:v>
                </c:pt>
                <c:pt idx="2">
                  <c:v>-4.3478260869565162</c:v>
                </c:pt>
                <c:pt idx="3">
                  <c:v>-2.4475524475524537</c:v>
                </c:pt>
                <c:pt idx="4">
                  <c:v>1.7204301075268944</c:v>
                </c:pt>
                <c:pt idx="5">
                  <c:v>-3.0303030303030454</c:v>
                </c:pt>
                <c:pt idx="6">
                  <c:v>-5.2325581395348735</c:v>
                </c:pt>
                <c:pt idx="7">
                  <c:v>7.6687116564414737E-2</c:v>
                </c:pt>
                <c:pt idx="8">
                  <c:v>-1.3026819923371562</c:v>
                </c:pt>
                <c:pt idx="9">
                  <c:v>-1.1645962732919344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65E-4966-A317-1EFF03A98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751312"/>
        <c:axId val="457175040"/>
      </c:lineChart>
      <c:catAx>
        <c:axId val="45875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457175040"/>
        <c:crosses val="autoZero"/>
        <c:auto val="1"/>
        <c:lblAlgn val="ctr"/>
        <c:lblOffset val="100"/>
        <c:noMultiLvlLbl val="0"/>
      </c:catAx>
      <c:valAx>
        <c:axId val="457175040"/>
        <c:scaling>
          <c:orientation val="minMax"/>
          <c:max val="2.5"/>
          <c:min val="-6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45875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9198818897637788"/>
          <c:y val="0.87094852726742478"/>
          <c:w val="0.58930870179689077"/>
          <c:h val="7.7919218431029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DC943-1F5C-4761-8C79-FF8828C6BE51}" type="datetimeFigureOut">
              <a:rPr lang="lv-LV" smtClean="0"/>
              <a:pPr/>
              <a:t>06.12.19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90585-A9A6-46D3-ACD5-D51C48C9A06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009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C914-B856-478C-B236-D0E7ACE10071}" type="datetime1">
              <a:rPr lang="lv-LV" smtClean="0"/>
              <a:t>06.12.19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697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0990-06C2-4040-9E1E-C3E8F5F88DD5}" type="datetime1">
              <a:rPr lang="lv-LV" smtClean="0"/>
              <a:t>06.12.19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874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3EC3-AFCA-4925-A78A-A833D03F982E}" type="datetime1">
              <a:rPr lang="lv-LV" smtClean="0"/>
              <a:t>06.12.19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649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EF94-657D-45F0-A217-06DEA211F16B}" type="datetime1">
              <a:rPr lang="lv-LV" smtClean="0"/>
              <a:t>06.12.19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377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E971-C84B-4458-A366-B4CC90904FCD}" type="datetime1">
              <a:rPr lang="lv-LV" smtClean="0"/>
              <a:t>06.12.19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028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F4CF-9914-4D49-86EA-8875A7C9EF14}" type="datetime1">
              <a:rPr lang="lv-LV" smtClean="0"/>
              <a:t>06.12.19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147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8F6C-4D45-4D3C-968A-9F371DABD8BB}" type="datetime1">
              <a:rPr lang="lv-LV" smtClean="0"/>
              <a:t>06.12.19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723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6220-30A3-4110-A53D-28D654A8529E}" type="datetime1">
              <a:rPr lang="lv-LV" smtClean="0"/>
              <a:t>06.12.19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563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D01-4AB8-4AB4-BC72-3709C802D104}" type="datetime1">
              <a:rPr lang="lv-LV" smtClean="0"/>
              <a:t>06.12.19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503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9E4E-9FF5-4FA5-9F14-8FC9E73B8BB9}" type="datetime1">
              <a:rPr lang="lv-LV" smtClean="0"/>
              <a:t>06.12.19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196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416D-692A-4DE9-B788-F790A37241FE}" type="datetime1">
              <a:rPr lang="lv-LV" smtClean="0"/>
              <a:t>06.12.19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17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F20FB-7361-4E1F-A39E-091602A89E21}" type="datetime1">
              <a:rPr lang="lv-LV" smtClean="0"/>
              <a:t>06.12.19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716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.vsd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1.vsdx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8" name="Rectangle 7"/>
          <p:cNvSpPr/>
          <p:nvPr/>
        </p:nvSpPr>
        <p:spPr>
          <a:xfrm>
            <a:off x="525518" y="2731269"/>
            <a:ext cx="114667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400" b="1" dirty="0"/>
              <a:t>Uzņēmējdarbības atbalsta sistēma Latvijā</a:t>
            </a:r>
            <a:endParaRPr lang="lv-LV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-450850" y="8223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-450850" y="12033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-450850" y="166846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613D5E9-3ACE-479A-8BD4-C4B17AEB82D3}"/>
              </a:ext>
            </a:extLst>
          </p:cNvPr>
          <p:cNvSpPr txBox="1">
            <a:spLocks/>
          </p:cNvSpPr>
          <p:nvPr/>
        </p:nvSpPr>
        <p:spPr>
          <a:xfrm>
            <a:off x="1696522" y="4527001"/>
            <a:ext cx="9144000" cy="6509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200" dirty="0"/>
              <a:t>Dr., prof. Jānis Vanags, Dr., </a:t>
            </a:r>
            <a:r>
              <a:rPr lang="lv-LV" sz="3200" dirty="0" err="1"/>
              <a:t>asoc.prof</a:t>
            </a:r>
            <a:r>
              <a:rPr lang="lv-LV" sz="3200" dirty="0"/>
              <a:t>. Ņina Linde</a:t>
            </a:r>
            <a:r>
              <a:rPr lang="en-US" sz="3200" dirty="0"/>
              <a:t>, </a:t>
            </a:r>
          </a:p>
          <a:p>
            <a:r>
              <a:rPr lang="en-US" sz="3200" dirty="0"/>
              <a:t>Dr., prof. </a:t>
            </a:r>
            <a:r>
              <a:rPr lang="en-US" sz="3200" dirty="0" err="1"/>
              <a:t>Baiba</a:t>
            </a:r>
            <a:r>
              <a:rPr lang="en-US" sz="3200" dirty="0"/>
              <a:t> </a:t>
            </a:r>
            <a:r>
              <a:rPr lang="en-US" sz="3200" dirty="0" err="1"/>
              <a:t>Rivža</a:t>
            </a:r>
            <a:r>
              <a:rPr lang="en-US" sz="3200" dirty="0"/>
              <a:t>,  </a:t>
            </a:r>
            <a:r>
              <a:rPr lang="en-US" sz="3200" dirty="0" err="1"/>
              <a:t>doktorante</a:t>
            </a:r>
            <a:r>
              <a:rPr lang="en-US" sz="3200" dirty="0"/>
              <a:t> Linda </a:t>
            </a:r>
            <a:r>
              <a:rPr lang="en-US" sz="3200" dirty="0" err="1"/>
              <a:t>Sūniņa</a:t>
            </a:r>
            <a:endParaRPr lang="lv-LV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C55EAA69-E718-4A82-AE21-753D92889B9C}"/>
              </a:ext>
            </a:extLst>
          </p:cNvPr>
          <p:cNvSpPr txBox="1">
            <a:spLocks/>
          </p:cNvSpPr>
          <p:nvPr/>
        </p:nvSpPr>
        <p:spPr>
          <a:xfrm>
            <a:off x="1779994" y="5686927"/>
            <a:ext cx="9144000" cy="6509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RIGA - 2019</a:t>
            </a:r>
          </a:p>
        </p:txBody>
      </p:sp>
      <p:pic>
        <p:nvPicPr>
          <p:cNvPr id="16" name="Picture 2" descr="C:\Users\Home PC\Desktop\Forums_2018_Logo.jpeg">
            <a:extLst>
              <a:ext uri="{FF2B5EF4-FFF2-40B4-BE49-F238E27FC236}">
                <a16:creationId xmlns:a16="http://schemas.microsoft.com/office/drawing/2014/main" id="{F6712513-2273-2A41-8014-421294147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7523" y="138179"/>
            <a:ext cx="7234477" cy="2373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3242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08280"/>
            <a:ext cx="11963400" cy="114300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Sistēmiska un/vai mehāniska pieeja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08023" y="1349829"/>
            <a:ext cx="9627477" cy="5324033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Dažādu sociāli ekonomisku organizāciju vadībā vērojama mehāniska pieeja. </a:t>
            </a: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		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</a:t>
            </a:r>
            <a:r>
              <a:rPr lang="lv-LV" altLang="lv-LV" sz="2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mehāniskā pieeja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Tās ietvaros tiek risinātas problēmas, nereti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ignorējot to cēloņus</a:t>
            </a:r>
            <a:r>
              <a:rPr lang="lv-LV" alt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atrauti no citiem</a:t>
            </a:r>
            <a:r>
              <a:rPr lang="lv-LV" alt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attiecīgās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sistēmas</a:t>
            </a:r>
            <a:r>
              <a:rPr lang="lv-LV" alt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elementiem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Mehāniska pieeja –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salīdzinoši vienkārša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 ļoti i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zplatīta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vadības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metodika uzņēmējsabiedrībā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valsts pārvaldē – Saeimā un Valdībā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Mehāniska pieeja UD atbalsta organizēšanā nereti sekmē bagātāko bagātības straujāku vairošanos salīdzinājumā ar citiem atbalsta pretendentiem </a:t>
            </a: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10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52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08280"/>
            <a:ext cx="11963400" cy="114300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Mehāniskā pieeja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08023" y="1349829"/>
            <a:ext cx="9627477" cy="5324033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Pētījuma rezultāti un novērojumi praksē liecina, ka m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ehāniskā pieeja  UD atbalsta organizēšanā parasti rezultējas ar šādiem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efektiem un blakusefektiem:</a:t>
            </a: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- absolūti lielāko atbalsta summas daļu saņem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ekonomiski lielākajās pilsētās un spēcīgākajos reģionos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strādājošie subjekti</a:t>
            </a: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- mehāniskā pieeja tādējādi sekmē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bagātības straujāku vairošanos ekonomiski attīstītākās teritoriālās vienībās</a:t>
            </a: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-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ekonomiski vājākajos reģionos saglabājas salīdzinoši augsts bezdarba līmenis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salīdzinājumā ar vidējo rādītāju valstī un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lielāki emigrācijas draudi</a:t>
            </a: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- valsts pierobežas administratīvi teritoriālās vienībās saglabājas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sociāli ekonomiskā depresija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 nelieliem izņēmumiem</a:t>
            </a: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z="1600" b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11</a:t>
            </a:fld>
            <a:endParaRPr lang="lv-LV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0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08280"/>
            <a:ext cx="11963400" cy="114300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Sistēmiskas pieejas priekšrocības 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08023" y="1349829"/>
            <a:ext cx="9627477" cy="5324033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Sistēmiska pieejas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ietvaros problēmas tiek risinātas,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ņemot vērā to cēloņus 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saistībā ar citiem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attiecīgās </a:t>
            </a:r>
            <a:r>
              <a:rPr lang="lv-LV" alt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sistēmas elementiem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		Sistēmiska pieeja organizāciju UD atbalsta vadībā rezultējas ar šādiem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nozīmīgākiem efektiem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- attiecīgā sistēmā iekļauto elementu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līdzsvarota attīstība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ņemot vērā sistēmas mērķi un sistēmas dominējošo elementu</a:t>
            </a: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-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sistēma darbojas ievērojami efektīvāk 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salīdzinājumā ar mehānisko pieeju</a:t>
            </a: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- sistēmiska pieeja UD atbalstā sekmē ne tikai valsts, tās reģionu un novadu 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ekonomisko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bet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arī sociālo attīstību</a:t>
            </a: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- sistēmiskas pieejas ietvaros lielākā mērā tiek </a:t>
            </a:r>
            <a:r>
              <a:rPr lang="lv-LV" altLang="lv-LV" sz="2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ņemtas vērā reģionu un novadu attīstības atšķirības, teritorijas vienību absolūtās un iegūtās konkurētspējas priekšrocības</a:t>
            </a: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12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4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organizāciju veidi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71144" y="1472184"/>
            <a:ext cx="10181549" cy="5208534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lv-LV" altLang="lv-LV" sz="2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Uzņēmējdarbības atbalsta sniegšanā piedalās </a:t>
            </a:r>
            <a:r>
              <a:rPr lang="lv-LV" altLang="lv-LV" sz="2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šādas organizācijas: </a:t>
            </a:r>
          </a:p>
          <a:p>
            <a:pPr algn="just">
              <a:lnSpc>
                <a:spcPct val="140000"/>
              </a:lnSpc>
              <a:buNone/>
              <a:defRPr/>
            </a:pPr>
            <a:r>
              <a:rPr lang="lv-LV" altLang="lv-LV" sz="2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- 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uzņēmējdarbības atbalsta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valsts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organizācijas</a:t>
            </a:r>
          </a:p>
          <a:p>
            <a:pPr>
              <a:lnSpc>
                <a:spcPct val="140000"/>
              </a:lnSpc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-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komerciāla rakstura</a:t>
            </a:r>
            <a:r>
              <a:rPr lang="lv-LV" altLang="lv-LV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uzņēmējdarbības atbalsta organizācijas</a:t>
            </a:r>
          </a:p>
          <a:p>
            <a:pPr algn="just">
              <a:lnSpc>
                <a:spcPct val="140000"/>
              </a:lnSpc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-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sabiedriska rakstura</a:t>
            </a:r>
            <a:r>
              <a:rPr lang="lv-LV" altLang="lv-LV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uzņēmējdarbības atbalsta organizācijas</a:t>
            </a:r>
          </a:p>
          <a:p>
            <a:pPr algn="just">
              <a:lnSpc>
                <a:spcPct val="140000"/>
              </a:lnSpc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-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mājsaimniecības</a:t>
            </a: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lnSpc>
                <a:spcPct val="130000"/>
              </a:lnSpc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</a:t>
            </a:r>
          </a:p>
          <a:p>
            <a:pPr algn="just">
              <a:buNone/>
              <a:defRPr/>
            </a:pPr>
            <a:r>
              <a:rPr lang="lv-LV" dirty="0"/>
              <a:t>.</a:t>
            </a:r>
          </a:p>
          <a:p>
            <a:pPr marL="457200" lvl="1" indent="0" algn="just">
              <a:buNone/>
              <a:defRPr/>
            </a:pPr>
            <a:endParaRPr lang="lv-LV" altLang="lv-LV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13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31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sistēma un ārējā UD vide 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82903" y="1200164"/>
            <a:ext cx="9737497" cy="47193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Uzņēmējdarbības </a:t>
            </a:r>
            <a:r>
              <a:rPr 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sistēmas saistību ar uzņēmējdarbības ārējo vidi</a:t>
            </a:r>
            <a:r>
              <a:rPr lang="lv-LV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nosaka</a:t>
            </a:r>
            <a:r>
              <a:rPr 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šādi nozīmīgākie </a:t>
            </a:r>
            <a:r>
              <a:rPr 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aspekti</a:t>
            </a:r>
            <a:r>
              <a:rPr 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-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</a:t>
            </a:r>
            <a:r>
              <a:rPr 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ir viena no uzņēmējdarbības ārējās vides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apakšsistēmām</a:t>
            </a:r>
            <a:endParaRPr 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10000"/>
              </a:lnSpc>
              <a:buFontTx/>
              <a:buChar char="-"/>
            </a:pP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</a:t>
            </a:r>
            <a:r>
              <a:rPr 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ietekmē UD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ārējo vidi</a:t>
            </a:r>
            <a:r>
              <a:rPr 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to veidojošās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sistēmas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elementus</a:t>
            </a:r>
            <a:endParaRPr 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10000"/>
              </a:lnSpc>
              <a:buFontTx/>
              <a:buChar char="-"/>
            </a:pP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</a:t>
            </a:r>
            <a:r>
              <a:rPr 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ir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vērsta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uz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draudu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mazināšanu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iespēju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vairošanu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ārējā UD vidē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sistēmas veiktspēju</a:t>
            </a:r>
            <a:r>
              <a:rPr 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nosaka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šajā sistēmā esošo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elementu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sadarbība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funkcionēšanas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atbilstība sistēmas mērķim</a:t>
            </a:r>
            <a:endParaRPr 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- 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sistēmas veiktspēja</a:t>
            </a:r>
            <a:r>
              <a:rPr 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lielā mērā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ietekmē</a:t>
            </a:r>
            <a:r>
              <a:rPr 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uzņēmējdarbības vides</a:t>
            </a:r>
            <a:r>
              <a:rPr lang="lv-LV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konkurētspēju</a:t>
            </a: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14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6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868507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AO darbības modeļa izstrāde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28137" y="1040863"/>
            <a:ext cx="10731260" cy="52426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Uzņēmējdarbības </a:t>
            </a:r>
            <a:r>
              <a:rPr 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organizācijas</a:t>
            </a:r>
            <a:r>
              <a:rPr 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darbības modeļa izstrādei tiek izmantoti šādas Pētījumā iegūtās nozīmīgākās </a:t>
            </a:r>
            <a:r>
              <a:rPr 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atziņas</a:t>
            </a:r>
            <a:r>
              <a:rPr 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</a:t>
            </a:r>
            <a:r>
              <a:rPr 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pieņēmumi</a:t>
            </a:r>
            <a:r>
              <a:rPr 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-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organizācija ir sistēma, 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kuras struktūra tiek veidota atbilstoši sistēmas darbības mērķiem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tiek modelēta atbilstoši sistēmas vispārējam modelim, kas pietiekoši skaidri atklāj atbalsta organizācijas darbību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sistēmas modelis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spēj uztvert izmaiņas ārējā UD vidē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sistēmas modelis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reaģē uz izmaiņām valsts normatīvajos aktos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sistēmas modelī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iekļautās atgriezeniskās saites sekmē UDA sistēmas darbības elastību un efektivitāti vismaz paredzētajā līmenī</a:t>
            </a:r>
          </a:p>
          <a:p>
            <a:pPr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15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32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476008" y="6381750"/>
            <a:ext cx="715992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16</a:t>
            </a:fld>
            <a:endParaRPr lang="en-US" altLang="lv-LV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485401E1-6F17-45FB-9BF5-A0598535891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4040120" y="1242204"/>
            <a:ext cx="1846684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491A8EE-C4FA-408A-96B7-7932E3ABD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916" y="1789117"/>
            <a:ext cx="2156604" cy="3674853"/>
          </a:xfrm>
        </p:spPr>
        <p:txBody>
          <a:bodyPr>
            <a:normAutofit/>
          </a:bodyPr>
          <a:lstStyle/>
          <a:p>
            <a:pPr algn="ctr"/>
            <a:br>
              <a:rPr lang="lv-LV" altLang="lv-LV" sz="3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3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br>
              <a:rPr lang="lv-LV" altLang="lv-LV" sz="3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3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sistēmas </a:t>
            </a:r>
            <a:br>
              <a:rPr lang="lv-LV" altLang="lv-LV" sz="3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3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modelis</a:t>
            </a:r>
            <a:endParaRPr lang="lv-LV" altLang="lv-LV" sz="30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1CA225B-F83F-464A-97AE-E4DE2936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1349" y="189781"/>
            <a:ext cx="205699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B295952-D123-4F24-A7F4-869412ECC0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954013"/>
              </p:ext>
            </p:extLst>
          </p:nvPr>
        </p:nvGraphicFramePr>
        <p:xfrm>
          <a:off x="2691442" y="538480"/>
          <a:ext cx="9264770" cy="612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Visio" r:id="rId3" imgW="9215562" imgH="5679281" progId="Visio.Drawing.15">
                  <p:embed/>
                </p:oleObj>
              </mc:Choice>
              <mc:Fallback>
                <p:oleObj name="Visio" r:id="rId3" imgW="9215562" imgH="5679281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8834" b="17439"/>
                      <a:stretch>
                        <a:fillRect/>
                      </a:stretch>
                    </p:blipFill>
                    <p:spPr bwMode="auto">
                      <a:xfrm>
                        <a:off x="2691442" y="538480"/>
                        <a:ext cx="9264770" cy="6121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>
            <a:extLst>
              <a:ext uri="{FF2B5EF4-FFF2-40B4-BE49-F238E27FC236}">
                <a16:creationId xmlns:a16="http://schemas.microsoft.com/office/drawing/2014/main" id="{45872156-5A02-4578-8F9B-66690A304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1349" y="646981"/>
            <a:ext cx="205699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3F271F-3EF4-40FD-8E00-5048CC75A2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148" y="290796"/>
            <a:ext cx="1011938" cy="10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68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4618" y="201168"/>
            <a:ext cx="2001329" cy="5716553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AO modelis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524890" y="6381750"/>
            <a:ext cx="667109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17</a:t>
            </a:fld>
            <a:endParaRPr lang="en-US" altLang="lv-LV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AAAC1E55-5A13-4C99-B6F9-EC9F08FEE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85" y="16217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88708C1-6433-4400-B608-D167D3A751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556682"/>
              </p:ext>
            </p:extLst>
          </p:nvPr>
        </p:nvGraphicFramePr>
        <p:xfrm>
          <a:off x="2863850" y="638175"/>
          <a:ext cx="11058525" cy="578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Visio" r:id="rId4" imgW="8239080" imgH="5488849" progId="Visio.Drawing.15">
                  <p:embed/>
                </p:oleObj>
              </mc:Choice>
              <mc:Fallback>
                <p:oleObj name="Visio" r:id="rId4" imgW="8239080" imgH="5488849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8159"/>
                      <a:stretch>
                        <a:fillRect/>
                      </a:stretch>
                    </p:blipFill>
                    <p:spPr bwMode="auto">
                      <a:xfrm>
                        <a:off x="2863850" y="638175"/>
                        <a:ext cx="11058525" cy="5780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867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atbalsts un ārējā UD vide 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71144" y="1472184"/>
            <a:ext cx="10181549" cy="520853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  <a:defRPr/>
            </a:pPr>
            <a:r>
              <a:rPr lang="lv-LV" altLang="lv-LV" sz="3200" dirty="0">
                <a:ea typeface="Ebrima" panose="02000000000000000000" pitchFamily="2" charset="0"/>
                <a:cs typeface="Ebrima" panose="02000000000000000000" pitchFamily="2" charset="0"/>
              </a:rPr>
              <a:t>    Uzņēmējdarbības atbalstam un ārējai UD videi ir šāda saistība: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lv-LV" altLang="lv-LV" sz="3200" b="1" dirty="0">
                <a:ea typeface="Ebrima" panose="02000000000000000000" pitchFamily="2" charset="0"/>
                <a:cs typeface="Ebrima" panose="02000000000000000000" pitchFamily="2" charset="0"/>
              </a:rPr>
              <a:t>UD atbalsta sistēma iekļaujas UD vidē </a:t>
            </a:r>
            <a:r>
              <a:rPr lang="lv-LV" altLang="lv-LV" sz="3200" dirty="0">
                <a:ea typeface="Ebrima" panose="02000000000000000000" pitchFamily="2" charset="0"/>
                <a:cs typeface="Ebrima" panose="02000000000000000000" pitchFamily="2" charset="0"/>
              </a:rPr>
              <a:t>kā viena no tās apakšsistēmām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lv-LV" altLang="lv-LV" sz="3200" b="1" dirty="0">
                <a:ea typeface="Ebrima" panose="02000000000000000000" pitchFamily="2" charset="0"/>
                <a:cs typeface="Ebrima" panose="02000000000000000000" pitchFamily="2" charset="0"/>
              </a:rPr>
              <a:t>UD atbalsta sistēma piedalās UD vides konkurētspējas paaugstināšanā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lv-LV" altLang="lv-LV" sz="3200" dirty="0">
                <a:ea typeface="Ebrima" panose="02000000000000000000" pitchFamily="2" charset="0"/>
                <a:cs typeface="Ebrima" panose="02000000000000000000" pitchFamily="2" charset="0"/>
              </a:rPr>
              <a:t>sistēmiski vadītā un pārvaldītā ārējā UD vide mazinās nepieciešamību pēc UD atbalsta un </a:t>
            </a:r>
            <a:r>
              <a:rPr lang="lv-LV" altLang="lv-LV" sz="3200" b="1" dirty="0">
                <a:ea typeface="Ebrima" panose="02000000000000000000" pitchFamily="2" charset="0"/>
                <a:cs typeface="Ebrima" panose="02000000000000000000" pitchFamily="2" charset="0"/>
              </a:rPr>
              <a:t>UD atbalstam paredzētie resursu tiek efektīvāk izmantoti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lv-LV" altLang="lv-LV" sz="3200" dirty="0">
                <a:ea typeface="Ebrima" panose="02000000000000000000" pitchFamily="2" charset="0"/>
                <a:cs typeface="Ebrima" panose="02000000000000000000" pitchFamily="2" charset="0"/>
              </a:rPr>
              <a:t>UD atbalsta sistēmas rīcībā esošajiem </a:t>
            </a:r>
            <a:r>
              <a:rPr lang="lv-LV" altLang="lv-LV" sz="3200" b="1" dirty="0">
                <a:ea typeface="Ebrima" panose="02000000000000000000" pitchFamily="2" charset="0"/>
                <a:cs typeface="Ebrima" panose="02000000000000000000" pitchFamily="2" charset="0"/>
              </a:rPr>
              <a:t>resursiem jābūt pastāvīgā atbilstībā ar draudiem un iespējām</a:t>
            </a:r>
            <a:r>
              <a:rPr lang="lv-LV" altLang="lv-LV" sz="3200" dirty="0">
                <a:ea typeface="Ebrima" panose="02000000000000000000" pitchFamily="2" charset="0"/>
                <a:cs typeface="Ebrima" panose="02000000000000000000" pitchFamily="2" charset="0"/>
              </a:rPr>
              <a:t>, ar kuriem nākas sastapties uzņēmējiem, ražojot preces un/vai pakalpojumus. Lielākā mērā tas attiecas uz MVU</a:t>
            </a:r>
            <a:endParaRPr lang="lv-LV" sz="3200" dirty="0"/>
          </a:p>
          <a:p>
            <a:pPr marL="457200" lvl="1" indent="0" algn="just">
              <a:buNone/>
              <a:defRPr/>
            </a:pPr>
            <a:endParaRPr lang="lv-LV" altLang="lv-LV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18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368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868" y="33143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4749" y="348488"/>
            <a:ext cx="2001328" cy="490567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Ārējās UD </a:t>
            </a:r>
            <a:b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vides modelis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19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1540153-1FD3-4D4E-9848-EDB241817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4521" y="1035170"/>
            <a:ext cx="1860934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851A0BD-EBA8-46BE-BBE7-C700FD92C1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864993"/>
              </p:ext>
            </p:extLst>
          </p:nvPr>
        </p:nvGraphicFramePr>
        <p:xfrm>
          <a:off x="2808761" y="295215"/>
          <a:ext cx="9017479" cy="6331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Visio" r:id="rId4" imgW="8143875" imgH="5619845" progId="Visio.Drawing.15">
                  <p:embed/>
                </p:oleObj>
              </mc:Choice>
              <mc:Fallback>
                <p:oleObj name="Visio" r:id="rId4" imgW="8143875" imgH="561984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761" y="295215"/>
                        <a:ext cx="9017479" cy="6331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675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37744"/>
            <a:ext cx="12192000" cy="1133856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Pētījuma rezultātu izklāsta  mērķis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7" y="27394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2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0FF0D6-4E8A-4CD3-B14F-5CBEED1AE8ED}"/>
              </a:ext>
            </a:extLst>
          </p:cNvPr>
          <p:cNvSpPr txBox="1">
            <a:spLocks/>
          </p:cNvSpPr>
          <p:nvPr/>
        </p:nvSpPr>
        <p:spPr>
          <a:xfrm>
            <a:off x="1231232" y="15609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lv-LV" sz="3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LZA Ekonomikas Institūta īstenotais pētījumu par uzņēmējdarbības atbalsta sistēmas darbību Lietuvas un Latvijas pierobežā</a:t>
            </a:r>
          </a:p>
          <a:p>
            <a:pPr marL="0" indent="0" algn="just">
              <a:buNone/>
            </a:pPr>
            <a:endParaRPr lang="lv-LV" sz="3600" dirty="0"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3600" dirty="0">
                <a:latin typeface="+mj-lt"/>
                <a:ea typeface="Ebrima" panose="02000000000000000000" pitchFamily="2" charset="0"/>
                <a:cs typeface="Arial" panose="020B0604020202020204" pitchFamily="34" charset="0"/>
              </a:rPr>
              <a:t>atklāt </a:t>
            </a:r>
            <a:r>
              <a:rPr lang="lv-LV" sz="3600" b="1" i="1" dirty="0">
                <a:solidFill>
                  <a:srgbClr val="0070C0"/>
                </a:solidFill>
                <a:latin typeface="+mj-lt"/>
                <a:ea typeface="Ebrima" panose="02000000000000000000" pitchFamily="2" charset="0"/>
                <a:cs typeface="Arial" panose="020B0604020202020204" pitchFamily="34" charset="0"/>
              </a:rPr>
              <a:t>nozīmīgākās uzņēmējdarbības atbalsta problēmas </a:t>
            </a:r>
            <a:r>
              <a:rPr lang="lv-LV" sz="3600" dirty="0">
                <a:latin typeface="+mj-lt"/>
                <a:ea typeface="Ebrima" panose="02000000000000000000" pitchFamily="2" charset="0"/>
                <a:cs typeface="Arial" panose="020B0604020202020204" pitchFamily="34" charset="0"/>
              </a:rPr>
              <a:t>Latvijas – Lietuvas </a:t>
            </a:r>
            <a:r>
              <a:rPr lang="lv-LV" sz="3600" b="1" i="1" dirty="0">
                <a:solidFill>
                  <a:srgbClr val="0070C0"/>
                </a:solidFill>
                <a:latin typeface="+mj-lt"/>
                <a:ea typeface="Ebrima" panose="02000000000000000000" pitchFamily="2" charset="0"/>
                <a:cs typeface="Arial" panose="020B0604020202020204" pitchFamily="34" charset="0"/>
              </a:rPr>
              <a:t>pierobežā</a:t>
            </a:r>
            <a:r>
              <a:rPr lang="lv-LV" sz="3600" dirty="0">
                <a:latin typeface="+mj-lt"/>
                <a:ea typeface="Ebrima" panose="02000000000000000000" pitchFamily="2" charset="0"/>
                <a:cs typeface="Arial" panose="020B0604020202020204" pitchFamily="34" charset="0"/>
              </a:rPr>
              <a:t>  un sniegt priekšstatu par </a:t>
            </a:r>
            <a:r>
              <a:rPr lang="lv-LV" sz="3600" b="1" i="1" dirty="0">
                <a:solidFill>
                  <a:srgbClr val="0070C0"/>
                </a:solidFill>
                <a:latin typeface="+mj-lt"/>
                <a:ea typeface="Ebrima" panose="02000000000000000000" pitchFamily="2" charset="0"/>
                <a:cs typeface="Arial" panose="020B0604020202020204" pitchFamily="34" charset="0"/>
              </a:rPr>
              <a:t>uzņēmējdarbības atbalsta efektivitāti </a:t>
            </a:r>
            <a:r>
              <a:rPr lang="lv-LV" sz="3600" dirty="0">
                <a:latin typeface="+mj-lt"/>
                <a:ea typeface="Ebrima" panose="02000000000000000000" pitchFamily="2" charset="0"/>
                <a:cs typeface="Arial" panose="020B0604020202020204" pitchFamily="34" charset="0"/>
              </a:rPr>
              <a:t> šajā teritorijā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 rot="5400000"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20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485401E1-6F17-45FB-9BF5-A0598535891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4040120" y="1242204"/>
            <a:ext cx="1846684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491A8EE-C4FA-408A-96B7-7932E3ABD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566928"/>
            <a:ext cx="1963554" cy="5043692"/>
          </a:xfrm>
        </p:spPr>
        <p:txBody>
          <a:bodyPr>
            <a:normAutofit/>
          </a:bodyPr>
          <a:lstStyle/>
          <a:p>
            <a:pPr algn="ctr"/>
            <a:b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sistēmas </a:t>
            </a:r>
            <a:b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funkcio-nēšanas</a:t>
            </a:r>
            <a:b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modelis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B6C6466-31CB-4714-90B4-2A4AB95DD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15812" y="379562"/>
            <a:ext cx="2177092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A4938A8-AFC7-4F91-B882-A563483F6D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164113"/>
              </p:ext>
            </p:extLst>
          </p:nvPr>
        </p:nvGraphicFramePr>
        <p:xfrm>
          <a:off x="2820299" y="379562"/>
          <a:ext cx="9371701" cy="647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Visio" r:id="rId3" imgW="9108219" imgH="6107906" progId="Visio.Drawing.15">
                  <p:embed/>
                </p:oleObj>
              </mc:Choice>
              <mc:Fallback>
                <p:oleObj name="Visio" r:id="rId3" imgW="9108219" imgH="6107906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9061" b="18655"/>
                      <a:stretch>
                        <a:fillRect/>
                      </a:stretch>
                    </p:blipFill>
                    <p:spPr bwMode="auto">
                      <a:xfrm>
                        <a:off x="2820299" y="379562"/>
                        <a:ext cx="9371701" cy="6478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8775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sistēmas funkcionālā modeļa piemērošana  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21435" y="1230644"/>
            <a:ext cx="9855592" cy="562735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UD atbalsta sistēmas funkcionālajam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modelim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ir šāda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pielietojamība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organizācijas darbības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izstrādei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organizācijas darbības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procesu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identifikācijai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organizācijas darbības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procedūru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izstrādei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objektu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subjektu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identifikācijai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pieprasījuma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atbilstības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izvērtēšanā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piešķirtā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izlietojuma atbilstības izvērtēšanā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organizācijas darbības efektivitātes paaugstināšanā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organizācijas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darbības atgriezenisko saišu izveidošanā 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citos katrai AO nozīmīgos jautājumos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21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925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1963400" cy="114300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Darba samaksa LV puses Pierobežas reģionos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22</a:t>
            </a:fld>
            <a:endParaRPr lang="lv-LV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547EFEB-3511-431F-B287-9B0BF240A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28074"/>
              </p:ext>
            </p:extLst>
          </p:nvPr>
        </p:nvGraphicFramePr>
        <p:xfrm>
          <a:off x="1276709" y="1458187"/>
          <a:ext cx="10491250" cy="4372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256">
                  <a:extLst>
                    <a:ext uri="{9D8B030D-6E8A-4147-A177-3AD203B41FA5}">
                      <a16:colId xmlns:a16="http://schemas.microsoft.com/office/drawing/2014/main" val="2809383882"/>
                    </a:ext>
                  </a:extLst>
                </a:gridCol>
                <a:gridCol w="1185204">
                  <a:extLst>
                    <a:ext uri="{9D8B030D-6E8A-4147-A177-3AD203B41FA5}">
                      <a16:colId xmlns:a16="http://schemas.microsoft.com/office/drawing/2014/main" val="1519545399"/>
                    </a:ext>
                  </a:extLst>
                </a:gridCol>
                <a:gridCol w="1185204">
                  <a:extLst>
                    <a:ext uri="{9D8B030D-6E8A-4147-A177-3AD203B41FA5}">
                      <a16:colId xmlns:a16="http://schemas.microsoft.com/office/drawing/2014/main" val="1734657941"/>
                    </a:ext>
                  </a:extLst>
                </a:gridCol>
                <a:gridCol w="1185204">
                  <a:extLst>
                    <a:ext uri="{9D8B030D-6E8A-4147-A177-3AD203B41FA5}">
                      <a16:colId xmlns:a16="http://schemas.microsoft.com/office/drawing/2014/main" val="113134506"/>
                    </a:ext>
                  </a:extLst>
                </a:gridCol>
                <a:gridCol w="1185204">
                  <a:extLst>
                    <a:ext uri="{9D8B030D-6E8A-4147-A177-3AD203B41FA5}">
                      <a16:colId xmlns:a16="http://schemas.microsoft.com/office/drawing/2014/main" val="633886293"/>
                    </a:ext>
                  </a:extLst>
                </a:gridCol>
                <a:gridCol w="1185204">
                  <a:extLst>
                    <a:ext uri="{9D8B030D-6E8A-4147-A177-3AD203B41FA5}">
                      <a16:colId xmlns:a16="http://schemas.microsoft.com/office/drawing/2014/main" val="1245983368"/>
                    </a:ext>
                  </a:extLst>
                </a:gridCol>
                <a:gridCol w="1185204">
                  <a:extLst>
                    <a:ext uri="{9D8B030D-6E8A-4147-A177-3AD203B41FA5}">
                      <a16:colId xmlns:a16="http://schemas.microsoft.com/office/drawing/2014/main" val="250742504"/>
                    </a:ext>
                  </a:extLst>
                </a:gridCol>
                <a:gridCol w="1429770">
                  <a:extLst>
                    <a:ext uri="{9D8B030D-6E8A-4147-A177-3AD203B41FA5}">
                      <a16:colId xmlns:a16="http://schemas.microsoft.com/office/drawing/2014/main" val="3155117504"/>
                    </a:ext>
                  </a:extLst>
                </a:gridCol>
              </a:tblGrid>
              <a:tr h="105218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Latvijas</a:t>
                      </a:r>
                      <a:endParaRPr lang="lv-LV" sz="3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lauku reģioni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Darba algas izmaiņas reģionos sadalījumā pa laika intervāliem -  €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2400" dirty="0">
                          <a:effectLst/>
                        </a:rPr>
                        <a:t>18./07.</a:t>
                      </a:r>
                      <a:endParaRPr lang="lv-LV" sz="3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%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0577314"/>
                  </a:ext>
                </a:extLst>
              </a:tr>
              <a:tr h="52938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2007.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2009.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2011.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2013.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2015.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2018.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609419"/>
                  </a:ext>
                </a:extLst>
              </a:tr>
              <a:tr h="506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Vidzeme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321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381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376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410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480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535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i="1" dirty="0">
                          <a:effectLst/>
                        </a:rPr>
                        <a:t>66,7</a:t>
                      </a:r>
                      <a:endParaRPr lang="lv-LV" sz="3600" b="1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2175457"/>
                  </a:ext>
                </a:extLst>
              </a:tr>
              <a:tr h="506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Kurzeme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346</a:t>
                      </a:r>
                      <a:endParaRPr lang="lv-LV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414</a:t>
                      </a:r>
                      <a:endParaRPr lang="lv-LV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404</a:t>
                      </a:r>
                      <a:endParaRPr lang="lv-LV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441</a:t>
                      </a:r>
                      <a:endParaRPr lang="lv-LV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512</a:t>
                      </a:r>
                      <a:endParaRPr lang="lv-LV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559</a:t>
                      </a:r>
                      <a:endParaRPr lang="lv-LV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i="1" dirty="0">
                          <a:solidFill>
                            <a:schemeClr val="tx1"/>
                          </a:solidFill>
                          <a:effectLst/>
                        </a:rPr>
                        <a:t>63,5</a:t>
                      </a:r>
                      <a:endParaRPr lang="lv-LV" sz="3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8551660"/>
                  </a:ext>
                </a:extLst>
              </a:tr>
              <a:tr h="506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Zemgale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>
                          <a:solidFill>
                            <a:schemeClr val="tx1"/>
                          </a:solidFill>
                          <a:effectLst/>
                        </a:rPr>
                        <a:t>337</a:t>
                      </a:r>
                      <a:endParaRPr lang="lv-LV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>
                          <a:solidFill>
                            <a:schemeClr val="tx1"/>
                          </a:solidFill>
                          <a:effectLst/>
                        </a:rPr>
                        <a:t>395</a:t>
                      </a:r>
                      <a:endParaRPr lang="lv-LV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>
                          <a:solidFill>
                            <a:schemeClr val="tx1"/>
                          </a:solidFill>
                          <a:effectLst/>
                        </a:rPr>
                        <a:t>395</a:t>
                      </a:r>
                      <a:endParaRPr lang="lv-LV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436</a:t>
                      </a:r>
                      <a:endParaRPr lang="lv-LV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509</a:t>
                      </a:r>
                      <a:endParaRPr lang="lv-LV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581</a:t>
                      </a:r>
                      <a:endParaRPr lang="lv-LV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i="1" dirty="0">
                          <a:solidFill>
                            <a:schemeClr val="tx1"/>
                          </a:solidFill>
                          <a:effectLst/>
                        </a:rPr>
                        <a:t>72,4</a:t>
                      </a:r>
                      <a:endParaRPr lang="lv-LV" sz="3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4284129"/>
                  </a:ext>
                </a:extLst>
              </a:tr>
              <a:tr h="506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Latgale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290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347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340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358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419</a:t>
                      </a:r>
                      <a:endParaRPr lang="lv-LV" sz="36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468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i="1" dirty="0">
                          <a:effectLst/>
                        </a:rPr>
                        <a:t>61,3</a:t>
                      </a:r>
                      <a:endParaRPr lang="lv-LV" sz="3600" b="1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770651"/>
                  </a:ext>
                </a:extLst>
              </a:tr>
              <a:tr h="605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 err="1">
                          <a:effectLst/>
                        </a:rPr>
                        <a:t>Tautsaimnie-cībā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407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486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470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516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603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672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i="1" dirty="0">
                          <a:effectLst/>
                        </a:rPr>
                        <a:t>65,4</a:t>
                      </a:r>
                      <a:endParaRPr lang="lv-LV" sz="3600" b="1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55120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46889"/>
            <a:ext cx="11963400" cy="1124712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vides stabilitātes spogulis - EAI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A6E872CA-94AD-46AC-94E1-F62F8FD833B9}" type="slidenum">
              <a:rPr lang="en-US" altLang="lv-LV">
                <a:latin typeface="Arial" pitchFamily="34" charset="0"/>
              </a:rPr>
              <a:pPr algn="l"/>
              <a:t>23</a:t>
            </a:fld>
            <a:endParaRPr lang="en-US" altLang="lv-LV">
              <a:latin typeface="Arial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882755B-4D5A-43BB-81FC-CC0D47C76E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2770462"/>
              </p:ext>
            </p:extLst>
          </p:nvPr>
        </p:nvGraphicFramePr>
        <p:xfrm>
          <a:off x="810883" y="1155939"/>
          <a:ext cx="10662249" cy="538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7744" y="256032"/>
            <a:ext cx="11954256" cy="1078992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Darba samaksa LT puses Pierobežas reģionos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87BD4EDA-F923-4B84-92C5-4936EA40FAF4}" type="slidenum">
              <a:rPr lang="en-US" altLang="lv-LV">
                <a:latin typeface="Arial" pitchFamily="34" charset="0"/>
              </a:rPr>
              <a:pPr algn="l"/>
              <a:t>24</a:t>
            </a:fld>
            <a:endParaRPr lang="en-US" altLang="lv-LV">
              <a:latin typeface="Arial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D7D4ED-773A-44C7-8973-9388E20D1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77065"/>
              </p:ext>
            </p:extLst>
          </p:nvPr>
        </p:nvGraphicFramePr>
        <p:xfrm>
          <a:off x="534838" y="1441100"/>
          <a:ext cx="11302133" cy="3982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994">
                  <a:extLst>
                    <a:ext uri="{9D8B030D-6E8A-4147-A177-3AD203B41FA5}">
                      <a16:colId xmlns:a16="http://schemas.microsoft.com/office/drawing/2014/main" val="592128750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2705280067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11222893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59579723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74415106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41435768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729220296"/>
                    </a:ext>
                  </a:extLst>
                </a:gridCol>
                <a:gridCol w="1540279">
                  <a:extLst>
                    <a:ext uri="{9D8B030D-6E8A-4147-A177-3AD203B41FA5}">
                      <a16:colId xmlns:a16="http://schemas.microsoft.com/office/drawing/2014/main" val="2946666047"/>
                    </a:ext>
                  </a:extLst>
                </a:gridCol>
              </a:tblGrid>
              <a:tr h="116170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Lietuvas valsts apgabali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Darba algas izmaiņas reģionos sadalījumā pa laika intervāliem -  €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1800" b="1" i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18./12.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i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%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7401082"/>
                  </a:ext>
                </a:extLst>
              </a:tr>
              <a:tr h="58449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2012.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2013.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2014.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2015.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2016.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2018.</a:t>
                      </a:r>
                      <a:endParaRPr lang="lv-LV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34944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Panevėžys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40,7</a:t>
                      </a:r>
                      <a:endParaRPr lang="lv-LV" sz="28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5920969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Šiauliai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38,9</a:t>
                      </a:r>
                      <a:endParaRPr lang="lv-LV" sz="28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8265059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Telšiai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36,4</a:t>
                      </a:r>
                      <a:endParaRPr lang="lv-LV" sz="28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564328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Utena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37,6</a:t>
                      </a:r>
                      <a:endParaRPr lang="lv-LV" sz="28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8274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921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7744" y="256032"/>
            <a:ext cx="11954256" cy="1078992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Iedzīvotāju skaits LT puses Pierobežas reģionos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87BD4EDA-F923-4B84-92C5-4936EA40FAF4}" type="slidenum">
              <a:rPr lang="en-US" altLang="lv-LV">
                <a:latin typeface="Arial" pitchFamily="34" charset="0"/>
              </a:rPr>
              <a:pPr algn="l"/>
              <a:t>25</a:t>
            </a:fld>
            <a:endParaRPr lang="en-US" altLang="lv-LV">
              <a:latin typeface="Arial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D7D4ED-773A-44C7-8973-9388E20D1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428727"/>
              </p:ext>
            </p:extLst>
          </p:nvPr>
        </p:nvGraphicFramePr>
        <p:xfrm>
          <a:off x="534838" y="1441100"/>
          <a:ext cx="11302133" cy="4624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994">
                  <a:extLst>
                    <a:ext uri="{9D8B030D-6E8A-4147-A177-3AD203B41FA5}">
                      <a16:colId xmlns:a16="http://schemas.microsoft.com/office/drawing/2014/main" val="592128750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2705280067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11222893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59579723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74415106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41435768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729220296"/>
                    </a:ext>
                  </a:extLst>
                </a:gridCol>
                <a:gridCol w="1540279">
                  <a:extLst>
                    <a:ext uri="{9D8B030D-6E8A-4147-A177-3AD203B41FA5}">
                      <a16:colId xmlns:a16="http://schemas.microsoft.com/office/drawing/2014/main" val="2946666047"/>
                    </a:ext>
                  </a:extLst>
                </a:gridCol>
              </a:tblGrid>
              <a:tr h="116170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Lietuvas valsts apgabali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Iedzīvotāju  skaits sadalījumā pa laika intervāliem</a:t>
                      </a:r>
                      <a:endParaRPr lang="lv-LV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i="1" dirty="0">
                          <a:effectLst/>
                        </a:rPr>
                        <a:t> (tūkstoši)</a:t>
                      </a:r>
                      <a:endParaRPr lang="lv-LV" sz="3200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1800" b="1" i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18./12.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i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%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7401082"/>
                  </a:ext>
                </a:extLst>
              </a:tr>
              <a:tr h="58449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2012.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2013.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2014.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2015.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2016.</a:t>
                      </a:r>
                      <a:endParaRPr lang="lv-LV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2018.</a:t>
                      </a:r>
                      <a:endParaRPr lang="lv-LV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34944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Panevėžys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35920969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Šiauliai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8265059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Telšiai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2564328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Utena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68274267"/>
                  </a:ext>
                </a:extLst>
              </a:tr>
              <a:tr h="642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REĢIONOS</a:t>
                      </a:r>
                      <a:endParaRPr lang="lv-LV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939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146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248920" y="160020"/>
            <a:ext cx="11120120" cy="1143000"/>
          </a:xfrm>
        </p:spPr>
        <p:txBody>
          <a:bodyPr>
            <a:normAutofit/>
          </a:bodyPr>
          <a:lstStyle/>
          <a:p>
            <a:pPr algn="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organizāciju darbības efekti LV PR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47063" y="1156789"/>
            <a:ext cx="9627477" cy="550817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organizācijas darbības vērtēšanā tiek izmantoti šādi </a:t>
            </a:r>
            <a:r>
              <a:rPr lang="lv-LV" altLang="lv-LV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darbības efekta rādītāji jeb īstenotie atbalsta pasākumi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konsultācijas par UD jautājumiem</a:t>
            </a: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apmācības, kursi un semināri</a:t>
            </a: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konsultācijas par UD jautājumiem</a:t>
            </a: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izstādes un </a:t>
            </a:r>
            <a:r>
              <a:rPr lang="lv-LV" altLang="lv-LV" sz="2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kontaktbiržas</a:t>
            </a: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tīklošanas pasākumi</a:t>
            </a: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pieredzes apmaiņas pasākumi</a:t>
            </a: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tirdzniecības misijas</a:t>
            </a: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informatīvais atbalsts</a:t>
            </a: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lauku teritoriju ekonomiskās aktivitātes veicināšana</a:t>
            </a:r>
          </a:p>
          <a:p>
            <a:r>
              <a:rPr lang="lv-LV" altLang="lv-LV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atbalsts lauku jauniešiem UD attīstībai u.c.</a:t>
            </a: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</a:t>
            </a: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26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59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248920" y="160020"/>
            <a:ext cx="11120120" cy="662940"/>
          </a:xfrm>
        </p:spPr>
        <p:txBody>
          <a:bodyPr>
            <a:normAutofit/>
          </a:bodyPr>
          <a:lstStyle/>
          <a:p>
            <a:pPr algn="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organizāciju darbības efekti LT PR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57223" y="831669"/>
            <a:ext cx="9627477" cy="619905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lv-LV" altLang="lv-LV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organizācijas darbības vērtēšanā tiek izmantoti šādi </a:t>
            </a:r>
            <a:r>
              <a:rPr lang="lv-LV" altLang="lv-LV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efekta rādītāji jeb īstenotie atbalsta pasākumi</a:t>
            </a:r>
            <a:r>
              <a:rPr lang="lv-LV" altLang="lv-LV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konsultācijas par UD jautājumiem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informatīvi semināri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juridiskā palīdzība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konsultācijas par ES finansējuma piesaisti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dalība konkursos un projektos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telpu izmantošanas piedāvājums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Ekonomikas un vadības skola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apmācības jauniešiem UD jautājumos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bibliotēkas izveide UD klasterim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konsultācijas par eksporta tirgiem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virtuālās biroja telpas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brīvo darba vietu reģistrācija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Darba vietu piedāvājums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atbalsts mācībām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atbalsts darba vietu radīšanai</a:t>
            </a:r>
          </a:p>
          <a:p>
            <a:r>
              <a:rPr lang="lv-LV" altLang="lv-LV" sz="3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sponsorēta nodarbinātība</a:t>
            </a:r>
          </a:p>
          <a:p>
            <a:pPr marL="0" indent="0">
              <a:buNone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</a:t>
            </a: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Clr>
                <a:schemeClr val="tx1"/>
              </a:buClr>
              <a:buNone/>
              <a:defRPr/>
            </a:pPr>
            <a:endParaRPr lang="lv-LV" altLang="lv-LV" sz="2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27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27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11972544" cy="1024128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Aprēķinos iekļautās UD AO no Latvijas PR 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28</a:t>
            </a:fld>
            <a:endParaRPr lang="lv-LV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3193B1-E9FD-4854-B207-BD9954CD9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98086"/>
              </p:ext>
            </p:extLst>
          </p:nvPr>
        </p:nvGraphicFramePr>
        <p:xfrm>
          <a:off x="1554480" y="1351280"/>
          <a:ext cx="9550401" cy="4368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2120">
                  <a:extLst>
                    <a:ext uri="{9D8B030D-6E8A-4147-A177-3AD203B41FA5}">
                      <a16:colId xmlns:a16="http://schemas.microsoft.com/office/drawing/2014/main" val="1149883781"/>
                    </a:ext>
                  </a:extLst>
                </a:gridCol>
                <a:gridCol w="1603409">
                  <a:extLst>
                    <a:ext uri="{9D8B030D-6E8A-4147-A177-3AD203B41FA5}">
                      <a16:colId xmlns:a16="http://schemas.microsoft.com/office/drawing/2014/main" val="347068879"/>
                    </a:ext>
                  </a:extLst>
                </a:gridCol>
                <a:gridCol w="1604732">
                  <a:extLst>
                    <a:ext uri="{9D8B030D-6E8A-4147-A177-3AD203B41FA5}">
                      <a16:colId xmlns:a16="http://schemas.microsoft.com/office/drawing/2014/main" val="3884841893"/>
                    </a:ext>
                  </a:extLst>
                </a:gridCol>
                <a:gridCol w="1980140">
                  <a:extLst>
                    <a:ext uri="{9D8B030D-6E8A-4147-A177-3AD203B41FA5}">
                      <a16:colId xmlns:a16="http://schemas.microsoft.com/office/drawing/2014/main" val="3570442171"/>
                    </a:ext>
                  </a:extLst>
                </a:gridCol>
              </a:tblGrid>
              <a:tr h="894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Latvijas puses UD AO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 Finanses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i="1" dirty="0">
                          <a:effectLst/>
                        </a:rPr>
                        <a:t>(tūkst.€ )</a:t>
                      </a:r>
                      <a:endParaRPr lang="lv-LV" sz="2000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 UDA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lv-LV" sz="3200" dirty="0">
                          <a:effectLst/>
                        </a:rPr>
                        <a:t> </a:t>
                      </a:r>
                      <a:r>
                        <a:rPr lang="lv-LV" sz="2000" dirty="0">
                          <a:effectLst/>
                        </a:rPr>
                        <a:t> finanses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i="1" dirty="0">
                          <a:effectLst/>
                        </a:rPr>
                        <a:t>(tūkst.€ )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 Nodarbinātie  UD AO</a:t>
                      </a:r>
                      <a:endParaRPr lang="lv-LV" sz="28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6050229"/>
                  </a:ext>
                </a:extLst>
              </a:tr>
              <a:tr h="694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Aizkraukles NP UDAC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18,0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7,0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1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3787142"/>
                  </a:ext>
                </a:extLst>
              </a:tr>
              <a:tr h="694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LLKC (</a:t>
                      </a:r>
                      <a:r>
                        <a:rPr lang="lv-LV" sz="2400" dirty="0" err="1">
                          <a:effectLst/>
                        </a:rPr>
                        <a:t>milj</a:t>
                      </a:r>
                      <a:r>
                        <a:rPr lang="lv-LV" sz="2400" dirty="0">
                          <a:effectLst/>
                        </a:rPr>
                        <a:t>)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9 763,2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7 213,3 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291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307544"/>
                  </a:ext>
                </a:extLst>
              </a:tr>
              <a:tr h="694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Kurzemes Plānošanas reģions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35,0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15,0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1811678"/>
                  </a:ext>
                </a:extLst>
              </a:tr>
              <a:tr h="694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Zemgales Plānošanas reģions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36,0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15,0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1,5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3734755"/>
                  </a:ext>
                </a:extLst>
              </a:tr>
              <a:tr h="694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Kopā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9 852,6</a:t>
                      </a:r>
                      <a:endParaRPr lang="lv-LV" sz="32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7 250,3</a:t>
                      </a:r>
                      <a:endParaRPr lang="lv-LV" sz="32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293,5</a:t>
                      </a:r>
                      <a:endParaRPr lang="lv-LV" sz="32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064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11972544" cy="1024128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Aprēķinos  iekļautās UD AO no Lietuvas PR 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29</a:t>
            </a:fld>
            <a:endParaRPr lang="lv-LV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3193B1-E9FD-4854-B207-BD9954CD9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2659"/>
              </p:ext>
            </p:extLst>
          </p:nvPr>
        </p:nvGraphicFramePr>
        <p:xfrm>
          <a:off x="1554480" y="1351280"/>
          <a:ext cx="9550401" cy="3673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2120">
                  <a:extLst>
                    <a:ext uri="{9D8B030D-6E8A-4147-A177-3AD203B41FA5}">
                      <a16:colId xmlns:a16="http://schemas.microsoft.com/office/drawing/2014/main" val="1149883781"/>
                    </a:ext>
                  </a:extLst>
                </a:gridCol>
                <a:gridCol w="1603409">
                  <a:extLst>
                    <a:ext uri="{9D8B030D-6E8A-4147-A177-3AD203B41FA5}">
                      <a16:colId xmlns:a16="http://schemas.microsoft.com/office/drawing/2014/main" val="347068879"/>
                    </a:ext>
                  </a:extLst>
                </a:gridCol>
                <a:gridCol w="1604732">
                  <a:extLst>
                    <a:ext uri="{9D8B030D-6E8A-4147-A177-3AD203B41FA5}">
                      <a16:colId xmlns:a16="http://schemas.microsoft.com/office/drawing/2014/main" val="3884841893"/>
                    </a:ext>
                  </a:extLst>
                </a:gridCol>
                <a:gridCol w="1980140">
                  <a:extLst>
                    <a:ext uri="{9D8B030D-6E8A-4147-A177-3AD203B41FA5}">
                      <a16:colId xmlns:a16="http://schemas.microsoft.com/office/drawing/2014/main" val="3570442171"/>
                    </a:ext>
                  </a:extLst>
                </a:gridCol>
              </a:tblGrid>
              <a:tr h="894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Lietuvas puses UD AO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 Finanses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i="1" dirty="0">
                          <a:effectLst/>
                        </a:rPr>
                        <a:t>(tūkst.€ )</a:t>
                      </a:r>
                      <a:endParaRPr lang="lv-LV" sz="2000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 UDA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lv-LV" sz="3200" dirty="0">
                          <a:effectLst/>
                        </a:rPr>
                        <a:t> </a:t>
                      </a:r>
                      <a:r>
                        <a:rPr lang="lv-LV" sz="2000" dirty="0">
                          <a:effectLst/>
                        </a:rPr>
                        <a:t> finanses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i="1" dirty="0">
                          <a:effectLst/>
                        </a:rPr>
                        <a:t>(tūkst.€ )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 Nodarbinātie  UD AO</a:t>
                      </a:r>
                      <a:endParaRPr lang="lv-LV" sz="28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6050229"/>
                  </a:ext>
                </a:extLst>
              </a:tr>
              <a:tr h="694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solidFill>
                            <a:schemeClr val="bg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Šauļu Biznesa inkubators</a:t>
                      </a:r>
                      <a:endParaRPr lang="lv-LV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119,11</a:t>
                      </a:r>
                      <a:endParaRPr lang="lv-LV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59,8</a:t>
                      </a:r>
                      <a:endParaRPr lang="lv-LV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lv-LV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3787142"/>
                  </a:ext>
                </a:extLst>
              </a:tr>
              <a:tr h="694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solidFill>
                            <a:schemeClr val="bg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Paņevežu BAC</a:t>
                      </a:r>
                      <a:endParaRPr lang="lv-LV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117,9</a:t>
                      </a:r>
                      <a:endParaRPr lang="lv-LV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109,9</a:t>
                      </a:r>
                      <a:endParaRPr lang="lv-LV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lv-LV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307544"/>
                  </a:ext>
                </a:extLst>
              </a:tr>
              <a:tr h="694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solidFill>
                            <a:schemeClr val="bg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Rokišķu RP Bibliotēka</a:t>
                      </a:r>
                      <a:endParaRPr lang="lv-LV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733,2</a:t>
                      </a:r>
                      <a:endParaRPr lang="lv-LV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42,0</a:t>
                      </a:r>
                      <a:endParaRPr lang="lv-LV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lv-LV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1811678"/>
                  </a:ext>
                </a:extLst>
              </a:tr>
              <a:tr h="694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solidFill>
                            <a:schemeClr val="bg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Kopā</a:t>
                      </a:r>
                      <a:endParaRPr lang="lv-LV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970,11</a:t>
                      </a:r>
                      <a:endParaRPr lang="lv-LV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61,3</a:t>
                      </a:r>
                      <a:endParaRPr lang="lv-LV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lv-LV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06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1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Tēmas aktualitāte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19387" y="1230644"/>
            <a:ext cx="9357639" cy="5242624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Tēmas aktualitāti nosaka šādi nozīmīgākie aspekti:</a:t>
            </a:r>
          </a:p>
          <a:p>
            <a:pPr algn="just">
              <a:spcAft>
                <a:spcPts val="600"/>
              </a:spcAft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- </a:t>
            </a:r>
            <a:r>
              <a:rPr lang="lv-LV" altLang="lv-LV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iedzīvotāju skaita strauja samazināšanās 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Latvijā un citās Baltijas valstīs</a:t>
            </a:r>
          </a:p>
          <a:p>
            <a:pPr algn="just">
              <a:spcAft>
                <a:spcPts val="600"/>
              </a:spcAft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- </a:t>
            </a:r>
            <a:r>
              <a:rPr lang="lv-LV" altLang="lv-LV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ekonomiski aktīvo iedzīvotāju aizplūšanas 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 LV un citām Baltijas valstīm uz ES valstīm bez jebkādas kompensācijas</a:t>
            </a:r>
          </a:p>
          <a:p>
            <a:pPr algn="just">
              <a:spcAft>
                <a:spcPts val="600"/>
              </a:spcAft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- Latvijas un citu Baltijas valstu ekonomiskā atpalicība no ES – 28 vidējā bagātības līmeņa</a:t>
            </a:r>
          </a:p>
          <a:p>
            <a:pPr algn="just">
              <a:spcAft>
                <a:spcPts val="600"/>
              </a:spcAft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-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nacionālās identitātes apdraudējums Latvijā un citās Baltijas valstīs</a:t>
            </a:r>
          </a:p>
          <a:p>
            <a:pPr algn="just">
              <a:spcAft>
                <a:spcPts val="600"/>
              </a:spcAft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- </a:t>
            </a:r>
            <a:r>
              <a:rPr lang="lv-LV" altLang="lv-LV" sz="24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 deklarēto vērtību, ekonomiskās un sociālās politikas  neatbilstība praksei – ES bagātās  valstis attīstās lielā mērā uz vājāko valstu rēķina</a:t>
            </a: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3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5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11972544" cy="1024128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LV puses UD AO darbības efektivitāte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30</a:t>
            </a:fld>
            <a:endParaRPr lang="lv-LV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F7A346-3094-4189-A771-77737BEE7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500746"/>
              </p:ext>
            </p:extLst>
          </p:nvPr>
        </p:nvGraphicFramePr>
        <p:xfrm>
          <a:off x="991870" y="1442721"/>
          <a:ext cx="9787889" cy="5072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8525">
                  <a:extLst>
                    <a:ext uri="{9D8B030D-6E8A-4147-A177-3AD203B41FA5}">
                      <a16:colId xmlns:a16="http://schemas.microsoft.com/office/drawing/2014/main" val="1289415977"/>
                    </a:ext>
                  </a:extLst>
                </a:gridCol>
                <a:gridCol w="1172690">
                  <a:extLst>
                    <a:ext uri="{9D8B030D-6E8A-4147-A177-3AD203B41FA5}">
                      <a16:colId xmlns:a16="http://schemas.microsoft.com/office/drawing/2014/main" val="928414468"/>
                    </a:ext>
                  </a:extLst>
                </a:gridCol>
                <a:gridCol w="1568869">
                  <a:extLst>
                    <a:ext uri="{9D8B030D-6E8A-4147-A177-3AD203B41FA5}">
                      <a16:colId xmlns:a16="http://schemas.microsoft.com/office/drawing/2014/main" val="2793344923"/>
                    </a:ext>
                  </a:extLst>
                </a:gridCol>
                <a:gridCol w="1030067">
                  <a:extLst>
                    <a:ext uri="{9D8B030D-6E8A-4147-A177-3AD203B41FA5}">
                      <a16:colId xmlns:a16="http://schemas.microsoft.com/office/drawing/2014/main" val="1234544780"/>
                    </a:ext>
                  </a:extLst>
                </a:gridCol>
                <a:gridCol w="1568869">
                  <a:extLst>
                    <a:ext uri="{9D8B030D-6E8A-4147-A177-3AD203B41FA5}">
                      <a16:colId xmlns:a16="http://schemas.microsoft.com/office/drawing/2014/main" val="3458556561"/>
                    </a:ext>
                  </a:extLst>
                </a:gridCol>
                <a:gridCol w="1568869">
                  <a:extLst>
                    <a:ext uri="{9D8B030D-6E8A-4147-A177-3AD203B41FA5}">
                      <a16:colId xmlns:a16="http://schemas.microsoft.com/office/drawing/2014/main" val="2889111905"/>
                    </a:ext>
                  </a:extLst>
                </a:gridCol>
              </a:tblGrid>
              <a:tr h="47544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Uzņēmējdarbības atbalsta organizācijas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Rādītāji sadalījumā pa UD AO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77092"/>
                  </a:ext>
                </a:extLst>
              </a:tr>
              <a:tr h="7006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Finansējums </a:t>
                      </a:r>
                      <a:endParaRPr lang="lv-LV" sz="3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(tkst.€)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ND skaits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Darbības efektivitāte </a:t>
                      </a:r>
                      <a:r>
                        <a:rPr lang="lv-LV" sz="1800">
                          <a:effectLst/>
                        </a:rPr>
                        <a:t>(tkst.€/ND)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205378"/>
                  </a:ext>
                </a:extLst>
              </a:tr>
              <a:tr h="90441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Pavisam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t.sk. UDA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Kopējā efektivitāte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t.sk. UDA</a:t>
                      </a:r>
                      <a:endParaRPr lang="lv-LV" sz="3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efektivitāte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4110317"/>
                  </a:ext>
                </a:extLst>
              </a:tr>
              <a:tr h="598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Aizkraukles NP UDAC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18,0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7,0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18,00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7,00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7978536"/>
                  </a:ext>
                </a:extLst>
              </a:tr>
              <a:tr h="598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LLKC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9 763,2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7213,3 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291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22,4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24,8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7190031"/>
                  </a:ext>
                </a:extLst>
              </a:tr>
              <a:tr h="598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Kurzemes PR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35,0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15,0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35,0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15,0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4102630"/>
                  </a:ext>
                </a:extLst>
              </a:tr>
              <a:tr h="598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Zemgales PR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36,0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15,0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1,5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24,0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10,0</a:t>
                      </a:r>
                      <a:endParaRPr lang="lv-LV" sz="32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8895447"/>
                  </a:ext>
                </a:extLst>
              </a:tr>
              <a:tr h="598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Kopā</a:t>
                      </a:r>
                      <a:endParaRPr lang="lv-LV" sz="32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9 852,6</a:t>
                      </a:r>
                      <a:endParaRPr lang="lv-LV" sz="32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7 250,3</a:t>
                      </a:r>
                      <a:endParaRPr lang="lv-LV" sz="32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293,5</a:t>
                      </a:r>
                      <a:endParaRPr lang="lv-LV" sz="32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33,5</a:t>
                      </a:r>
                      <a:endParaRPr lang="lv-LV" sz="32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24,6</a:t>
                      </a:r>
                      <a:endParaRPr lang="lv-LV" sz="32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7962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02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11972544" cy="1024128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LT puses UD AO darbības efektivitāte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31</a:t>
            </a:fld>
            <a:endParaRPr lang="lv-LV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56B70A-9A03-49F2-9069-6859E4BA3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30236"/>
              </p:ext>
            </p:extLst>
          </p:nvPr>
        </p:nvGraphicFramePr>
        <p:xfrm>
          <a:off x="534670" y="1200690"/>
          <a:ext cx="10549891" cy="4883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4254">
                  <a:extLst>
                    <a:ext uri="{9D8B030D-6E8A-4147-A177-3AD203B41FA5}">
                      <a16:colId xmlns:a16="http://schemas.microsoft.com/office/drawing/2014/main" val="1401316636"/>
                    </a:ext>
                  </a:extLst>
                </a:gridCol>
                <a:gridCol w="1432354">
                  <a:extLst>
                    <a:ext uri="{9D8B030D-6E8A-4147-A177-3AD203B41FA5}">
                      <a16:colId xmlns:a16="http://schemas.microsoft.com/office/drawing/2014/main" val="4004172948"/>
                    </a:ext>
                  </a:extLst>
                </a:gridCol>
                <a:gridCol w="1691008">
                  <a:extLst>
                    <a:ext uri="{9D8B030D-6E8A-4147-A177-3AD203B41FA5}">
                      <a16:colId xmlns:a16="http://schemas.microsoft.com/office/drawing/2014/main" val="325429040"/>
                    </a:ext>
                  </a:extLst>
                </a:gridCol>
                <a:gridCol w="1110259">
                  <a:extLst>
                    <a:ext uri="{9D8B030D-6E8A-4147-A177-3AD203B41FA5}">
                      <a16:colId xmlns:a16="http://schemas.microsoft.com/office/drawing/2014/main" val="1342159156"/>
                    </a:ext>
                  </a:extLst>
                </a:gridCol>
                <a:gridCol w="1691008">
                  <a:extLst>
                    <a:ext uri="{9D8B030D-6E8A-4147-A177-3AD203B41FA5}">
                      <a16:colId xmlns:a16="http://schemas.microsoft.com/office/drawing/2014/main" val="2670985306"/>
                    </a:ext>
                  </a:extLst>
                </a:gridCol>
                <a:gridCol w="1691008">
                  <a:extLst>
                    <a:ext uri="{9D8B030D-6E8A-4147-A177-3AD203B41FA5}">
                      <a16:colId xmlns:a16="http://schemas.microsoft.com/office/drawing/2014/main" val="3754441798"/>
                    </a:ext>
                  </a:extLst>
                </a:gridCol>
              </a:tblGrid>
              <a:tr h="41768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Uzņēmējdarbības atbalsta organizācijas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Rādītāji sadalījumā pa UD AO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19496"/>
                  </a:ext>
                </a:extLst>
              </a:tr>
              <a:tr h="49201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Finanses </a:t>
                      </a:r>
                      <a:endParaRPr lang="lv-LV" sz="2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(tkst.€)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UDA</a:t>
                      </a:r>
                      <a:endParaRPr lang="lv-LV" sz="2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ND skaits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Darbības efektivitāte </a:t>
                      </a:r>
                      <a:r>
                        <a:rPr lang="lv-LV" sz="1600">
                          <a:effectLst/>
                        </a:rPr>
                        <a:t>(tkst.€/ND)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949513"/>
                  </a:ext>
                </a:extLst>
              </a:tr>
              <a:tr h="79454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Pavisam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t.sk. UDA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Kopējā efektivitāte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t.sk. UDA</a:t>
                      </a:r>
                      <a:endParaRPr lang="lv-LV" sz="2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efektivitāte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0961345"/>
                  </a:ext>
                </a:extLst>
              </a:tr>
              <a:tr h="525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Šauļu Biznesa inkubators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119,11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59,8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7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17,0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8,5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00888854"/>
                  </a:ext>
                </a:extLst>
              </a:tr>
              <a:tr h="327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Paņevežu BAC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117,8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109,9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6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19,6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18,3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1422283"/>
                  </a:ext>
                </a:extLst>
              </a:tr>
              <a:tr h="525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Rokišķu RP Bibliotēka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733,2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42,0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2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12,2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21,0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47877009"/>
                  </a:ext>
                </a:extLst>
              </a:tr>
              <a:tr h="3276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Kopā</a:t>
                      </a:r>
                      <a:endParaRPr lang="lv-LV" sz="28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970,11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211,7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15</a:t>
                      </a:r>
                      <a:endParaRPr lang="lv-LV" sz="28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12,9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14,1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8964150"/>
                  </a:ext>
                </a:extLst>
              </a:tr>
              <a:tr h="256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 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 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 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 </a:t>
                      </a:r>
                      <a:endParaRPr lang="lv-LV" sz="28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 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 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4690676"/>
                  </a:ext>
                </a:extLst>
              </a:tr>
              <a:tr h="551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Latvijas puses UD AO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9 852,6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7 250,3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293,5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33,5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24,6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8172900"/>
                  </a:ext>
                </a:extLst>
              </a:tr>
              <a:tr h="525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PAVISAM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10 822,7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7 462,0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308,5</a:t>
                      </a:r>
                      <a:endParaRPr lang="lv-LV" sz="28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35,1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24,2</a:t>
                      </a:r>
                      <a:endParaRPr lang="lv-LV" sz="28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0355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3194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908" y="37207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6080" y="307848"/>
            <a:ext cx="3312160" cy="5879592"/>
          </a:xfrm>
        </p:spPr>
        <p:txBody>
          <a:bodyPr>
            <a:normAutofit/>
          </a:bodyPr>
          <a:lstStyle/>
          <a:p>
            <a:pPr algn="ctr"/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LV un LT pierobežā</a:t>
            </a:r>
            <a:b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izveidojamās</a:t>
            </a:r>
            <a:b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UD </a:t>
            </a:r>
            <a:b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sistēmas</a:t>
            </a:r>
            <a:b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modelis</a:t>
            </a:r>
            <a:endParaRPr lang="lv-LV" altLang="lv-LV" sz="24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32</a:t>
            </a:fld>
            <a:endParaRPr lang="lv-LV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9F73B87-0B15-4E1A-9D9E-1C3A6DA166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226010"/>
              </p:ext>
            </p:extLst>
          </p:nvPr>
        </p:nvGraphicFramePr>
        <p:xfrm>
          <a:off x="3942080" y="130175"/>
          <a:ext cx="6914199" cy="6636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Visio" r:id="rId4" imgW="7105745" imgH="7515225" progId="Visio.Drawing.15">
                  <p:embed/>
                </p:oleObj>
              </mc:Choice>
              <mc:Fallback>
                <p:oleObj name="Visio" r:id="rId4" imgW="7105745" imgH="75152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42080" y="130175"/>
                        <a:ext cx="6914199" cy="6636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554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908" y="37207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6080" y="307848"/>
            <a:ext cx="3312160" cy="5879592"/>
          </a:xfrm>
        </p:spPr>
        <p:txBody>
          <a:bodyPr>
            <a:normAutofit/>
          </a:bodyPr>
          <a:lstStyle/>
          <a:p>
            <a:pPr algn="ctr"/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LV un LT pierobežā</a:t>
            </a:r>
            <a:b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izveidojamās</a:t>
            </a:r>
            <a:b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UD </a:t>
            </a:r>
            <a:b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sistēmas darbības </a:t>
            </a:r>
            <a:b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efektivitātes uzraudzības un paaugstināšanas</a:t>
            </a:r>
            <a:b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24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modelis</a:t>
            </a:r>
            <a:endParaRPr lang="lv-LV" altLang="lv-LV" sz="24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33</a:t>
            </a:fld>
            <a:endParaRPr lang="lv-LV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B87BA42-252F-4D09-A4CF-43DED7228F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89009"/>
              </p:ext>
            </p:extLst>
          </p:nvPr>
        </p:nvGraphicFramePr>
        <p:xfrm>
          <a:off x="3609474" y="0"/>
          <a:ext cx="6767697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Visio" r:id="rId4" imgW="4864947" imgH="6858459" progId="Visio.Drawing.15">
                  <p:embed/>
                </p:oleObj>
              </mc:Choice>
              <mc:Fallback>
                <p:oleObj name="Visio" r:id="rId4" imgW="4864947" imgH="685845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09474" y="0"/>
                        <a:ext cx="6767697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4969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7" y="258568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6380" y="105723"/>
            <a:ext cx="11954256" cy="1095312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Rekomendācijas Projekta partneriem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74367" y="1137920"/>
            <a:ext cx="9230815" cy="559816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Rekomendācijas LV un LT Pierobežas reģionos strādājošo UD atbalsta partnerorganizāciju </a:t>
            </a:r>
            <a:r>
              <a:rPr lang="lv-LV" altLang="lv-LV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darbības efektivitātes paaugstināšanai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pilnveidot UD atbalsta organizāciju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darbības nolikumus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citus iekšējos normatīvos aktus, ņemot vērā Pētījuma rezultātus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papildināt UD AO nodarbināto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amatu aprakstus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ņemot vērā pētījuma rezultātus. Iespējami precīzi noteikt katra darbinieka pienākumus, tiesības un atbildību par savu amata pienākumu izpildi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uzturēt pastāvīgu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saikni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ar pārējām atbalsta sistēmā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ieinteresētām pusēm</a:t>
            </a: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izveidot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ārējās UD vides uzraudzības sistēmu</a:t>
            </a: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noteikt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preventīvo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korektīvo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UD atbalsta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pasākumu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kopu</a:t>
            </a: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noteikt katra atbalsta pasākuma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piemērošanas kārtību</a:t>
            </a: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 piemērojamo atbalsta pasākumu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atbilstības uzraudzības kārtību</a:t>
            </a: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ciešāk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sadarboties ar vietējām pašvaldības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jautājumos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noteikt īstenojamo UD atbalsta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pasākumu efektivitātes noteikšanas kārtību</a:t>
            </a: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34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997" y="197608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6380" y="105723"/>
            <a:ext cx="11954256" cy="1095312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Rekomendācijas UD atbalsta sistēmas darbības </a:t>
            </a:r>
            <a:b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efektivitātes paaugstināšanai PR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74367" y="1137920"/>
            <a:ext cx="9230815" cy="559816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Nozīmīgākās rekomendācijas LV un LT Pierobežas reģionos strādājošo </a:t>
            </a:r>
            <a:r>
              <a:rPr lang="lv-LV" altLang="lv-LV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organizāciju darbības efektivitātes paaugstināšanai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pastāvīgi </a:t>
            </a:r>
            <a:r>
              <a:rPr lang="lv-LV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sekot pārmaiņām ārējā uzņēmējdarbības vidē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-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 datu matricu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ĀV dominējošo draudu identificēšanai;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-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organizēt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datu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savlaicīgu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savākšanu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apstrādi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- savlaicīgi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pieņemt vadības lēmumu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 konkrētā laikā un vietā 	efektīvākā UD atbalsta pasākuma īstenošanu;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b)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vienotu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preventīvo un korektīvo pasākumu kopu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ņemot vērā atbalsta sniedzēja nozīmi kopējā valsts atbalsta sistēmā;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c)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noteikt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piemērojamā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pasākuma atbilstības kritērijus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saistībā ar izmaiņām ārējā UD vidē;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d)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noteikt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katra UD atbalsta pasākuma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atbilstības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efektivitātes vērtēšanas metodiku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d)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izvērtēt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īstenotā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pasākuma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piemērošanas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atbilstību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efektivitāti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e) nepieciešamības gadījumā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izdarīt korekcijas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īstenojamo atbalsta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pasākumu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paketē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un/vai atsevišķa pasākuma saturā un/vai piemērošanas kārtībā.  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35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7200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7" y="258568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6380" y="105723"/>
            <a:ext cx="11954256" cy="1095312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Rekomendācijas vienotas UDA sistēmas </a:t>
            </a:r>
            <a:b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izveidei 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74367" y="1137920"/>
            <a:ext cx="9897873" cy="559816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Nozīmīgākās rekomendācijas valsts </a:t>
            </a:r>
            <a:r>
              <a:rPr lang="lv-LV" altLang="lv-LV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sistēmas izveidošanai LV un LT Pierobežas reģionos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sociāli ekonomisko un politisko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pamatojumu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vienotas UD  atbalsta sistēmas izveidošanu LV un LT pierobežā, ar to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iepazīstināt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ieinteresētās puses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ieinteresētām pusēm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parakstīt Memorandu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 kopējās atbalsta sistēmas izveidošanu LV un LT pierobežā strādājošajiem komersantiem;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 koncepciju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saistībā ar vienotas UD  atbalsta sistēmas izveidošanu LV un LT pierobežā;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noteikt vienotu normatīvo aktu paketi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 kopējās valsts atbalsta sistēmas izveidošanu LV un LT pierobežā;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paketē iekļautos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normatīvos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aktus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izdarīt aprēķinus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 vienotas UD  atbalsta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sistēmas</a:t>
            </a:r>
            <a:r>
              <a:rPr lang="lv-LV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izveidošanai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nepieciešamajiem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resursiem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LV un LT pierobežā; 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izdarīt aprēķinus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 vienotas UD  atbalsta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sistēmas</a:t>
            </a:r>
            <a:r>
              <a:rPr lang="lv-LV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uzturēšanai</a:t>
            </a:r>
            <a:r>
              <a:rPr lang="lv-LV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nepieciešamajiem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resursiem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LV un LT pierobežā;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izveidot datu bāzi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 piešķirto UD atbalstu PR strādājošajiem komersantiem. 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36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72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037" y="126488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6380" y="105723"/>
            <a:ext cx="11954256" cy="839157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Rekomendācijas politikas veidotājiem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74367" y="904240"/>
            <a:ext cx="9230815" cy="559816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Nozīmīgākās rekomendācijas reģionālās attīstības politikas veidotājiem reģionos strādājošajiem komersantiem sniedzamā atbalsta efektivitātes paaugstināšanai: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vispārējo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likumu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par 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valsts atbalstu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uzņēmējdarbībai un valsts atbalsta organizācijām;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precīzi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norobežot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valsts, Plānošanas reģionu, pilsētu un novadu iestāžu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tiesības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pienākumus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atbildību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UD atbalsta sniegšanā komersantiem;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palielināt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reģionos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pilsētās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novados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strādājošo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organizāciju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nozīmi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atbilstošāko valsts atbalsta  pasākumu izvēlē, jaunu atbalsta formu izstrādē un piešķirtā atbalsta atbilstības uzraudzībā;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paaugstināt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Pierobežas reģionu koordinējošo lomu 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organizāciju darbības koordinācijai reģionos un tās efektivitātes pastāvīgu paaugstināšanu;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pastāvīgi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veikt pasākumus draudu mazināšanai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iespēju vairošanai ārējā uzņēmējdarbības vidē;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 sociāli ekonomisko pamatojumu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visiem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normatīvo aktu projektiem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kuri vērsti uz izmaiņām ārējā uzņēmējdarbības vidē;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partiju vadītājiem vadīto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partiju darbības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vadlīnijās iekļaut pasākumus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kas vērsti uz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vides konkurētspējas paaugstināšanu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 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lv-LV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37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7" y="258568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6380" y="105723"/>
            <a:ext cx="11954256" cy="1095312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Rekomendācijas sadarbības veicināšanai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74367" y="1137920"/>
            <a:ext cx="9230815" cy="559816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Nozīmīgākie pasākumi LV un LT Pierobežas reģionos strādājošo atbalsta organizāciju sadarbības veicināšanai: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 un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parakstīt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labas gribas izpausmes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dokumentu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par sadarbību UD atbalsta jomā Pierobežas reģionos;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vienoties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sadarbības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kārtību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 vispārējiem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principiem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vienoties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par PR īstenojamajiem  UD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pasākumiem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izstrādāt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nolikumu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par PR īstenojamajiem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pasākumiem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noteikt vienotu kārtību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kādā PR strādājošās atbalsta organizācijas nosaka piemēroto atbalsta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pasākumu atbilstību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tā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izmantošanas atbilstību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sekmēt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sadarbības saišu veidošanos 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starp LV un LT puses novadu, pilsētu un reģionu pārvaldības institūcijām;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pastāvīgi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uzkrāt veiksmīgi īstenota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atbalsta piemērus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dalīties savā pieredzē ar citām atbalsta organizācijām;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pastāvīgi </a:t>
            </a: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apmainīties ar datiem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 izmaiņām ārējā uzņēmējdarbības vidē;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vienoties par kopējiem projektiem </a:t>
            </a: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vides konkurētspējas paaugstināšanai u.c.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</a:t>
            </a: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38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5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7" y="258568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6380" y="105723"/>
            <a:ext cx="11954256" cy="615637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Apmācības  tēmas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6961" y="690880"/>
            <a:ext cx="10586720" cy="641096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lv-LV" altLang="lv-LV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Nozīmīgākās apmācību tēmas AO  veiktspējas paaugstināšanai: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organizācijas un to darbības efektivitāte, tās paaugstināšanas nepieciešamība;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organizācijas darbības efektivitātes noteikšanas metodika;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organizācijas darbības iekšējās un ārējās efektivitātes noteikšanas metodika;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organizāciju darbības kooperācijas nepieciešamība Pierobežas reģionos:  iespējas un draudi;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organizāciju sadarbības pamatprincipi Pierobežas reģionos;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organizāciju darbības reglamentācija – pirmais solis darbības efektivitātes paaugstināšanā, potenciālie ieguvumi un zaudējumi;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pasākumi, to atbilstība un atbilstības noteikšanas metodika;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sistēmiska  pieeja UD atbalsta organizācijas darbībā un efektivitātes paaugstināšanā;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vienota UD atbalsta sistēma, tās izveidošanas teorētiskie un praktiskie aspekti;</a:t>
            </a:r>
          </a:p>
          <a:p>
            <a:pPr marL="457200" indent="-457200" algn="just">
              <a:buClr>
                <a:schemeClr val="tx1"/>
              </a:buClr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sistēmas darbības efektivitātes noteikšanas metodika, sinerģijas efekts;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organizācijas darbības efektivitātes izmaiņu vērtēšanā izmantojamie rādītāji;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AutoNum type="alphaLcParenR"/>
              <a:defRPr/>
            </a:pPr>
            <a:r>
              <a:rPr lang="lv-LV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 atbalsta organizācijas darbības vadībā izmantojamie dati vadības lēmumu pieņemšanā.	</a:t>
            </a: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/>
              <a:t>39</a:t>
            </a:fld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91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Iedzīvotāju skaita izmaiņas Latvijas reģionos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4</a:t>
            </a:fld>
            <a:endParaRPr lang="en-US" altLang="lv-LV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F31B5EE-CC33-45DF-9A99-1E1F02CD7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15631"/>
              </p:ext>
            </p:extLst>
          </p:nvPr>
        </p:nvGraphicFramePr>
        <p:xfrm>
          <a:off x="582963" y="1289453"/>
          <a:ext cx="11302133" cy="4612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994">
                  <a:extLst>
                    <a:ext uri="{9D8B030D-6E8A-4147-A177-3AD203B41FA5}">
                      <a16:colId xmlns:a16="http://schemas.microsoft.com/office/drawing/2014/main" val="592128750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2705280067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11222893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59579723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74415106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41435768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729220296"/>
                    </a:ext>
                  </a:extLst>
                </a:gridCol>
                <a:gridCol w="1540279">
                  <a:extLst>
                    <a:ext uri="{9D8B030D-6E8A-4147-A177-3AD203B41FA5}">
                      <a16:colId xmlns:a16="http://schemas.microsoft.com/office/drawing/2014/main" val="2946666047"/>
                    </a:ext>
                  </a:extLst>
                </a:gridCol>
              </a:tblGrid>
              <a:tr h="6355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LV reģioni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Iedzīvotāju skaits laika intervālos - K</a:t>
                      </a:r>
                      <a:endParaRPr lang="lv-LV" sz="3600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2400" dirty="0">
                          <a:effectLst/>
                        </a:rPr>
                        <a:t>2010./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2400" dirty="0">
                          <a:effectLst/>
                        </a:rPr>
                        <a:t>2019.</a:t>
                      </a:r>
                      <a:endParaRPr lang="lv-LV" sz="3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%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7401082"/>
                  </a:ext>
                </a:extLst>
              </a:tr>
              <a:tr h="58449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2004.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2007.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2010.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2013.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2016.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2019.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34944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Rīga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5920969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Pierīga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8265059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Vidzeme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2420145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Kurzeme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564328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Zemgale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096156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Latgale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8274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815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20207092, www.ei.lza.lv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46971" y="3352591"/>
            <a:ext cx="8931601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lv-LV" altLang="lv-LV" sz="4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</a:t>
            </a:r>
            <a:br>
              <a:rPr lang="lv-LV" altLang="lv-LV" sz="4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lv-LV" altLang="lv-LV" sz="4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PALDIES PAR UZMANĪBU!</a:t>
            </a:r>
            <a:r>
              <a:rPr lang="lv-LV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  <a:br>
              <a:rPr lang="lv-LV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br>
              <a:rPr lang="lv-LV" altLang="lv-LV" sz="4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lv-LV" altLang="lv-LV" sz="4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40</a:t>
            </a:fld>
            <a:endParaRPr lang="lv-LV"/>
          </a:p>
        </p:txBody>
      </p:sp>
      <p:pic>
        <p:nvPicPr>
          <p:cNvPr id="35844" name="Picture 1" descr="ES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91448" y="6330009"/>
            <a:ext cx="1562100" cy="365125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3651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7461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121126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1531938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v-LV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Pierobežas novadi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19387" y="1230644"/>
            <a:ext cx="9357639" cy="5242624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Straujāka iedzīvotāju samazināšanās vērojama Latvijas un citu Baltijas valstu piero</a:t>
            </a:r>
            <a:r>
              <a:rPr lang="lv-LV" altLang="lv-LV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bežas novados</a:t>
            </a:r>
          </a:p>
          <a:p>
            <a:pPr algn="just"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Sauszemes robežas esamība novados sadalījumā pa reģioniem:</a:t>
            </a: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- Kurzemes reģionā – 4 novadi</a:t>
            </a: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- Zemgales reģionā – 6 novadi</a:t>
            </a: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- Latgales reģionā – 14 novadi</a:t>
            </a: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- Vidzemes reģionā – 8 novadi  </a:t>
            </a:r>
          </a:p>
          <a:p>
            <a:pPr algn="just"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>
              <a:buNone/>
              <a:defRPr/>
            </a:pPr>
            <a:endParaRPr lang="lv-LV" altLang="lv-LV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5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7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Iedzīvotāju skaita izmaiņas pierobežas reģionu novados 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6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F31B5EE-CC33-45DF-9A99-1E1F02CD7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52616"/>
              </p:ext>
            </p:extLst>
          </p:nvPr>
        </p:nvGraphicFramePr>
        <p:xfrm>
          <a:off x="582963" y="1289453"/>
          <a:ext cx="11302133" cy="4053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994">
                  <a:extLst>
                    <a:ext uri="{9D8B030D-6E8A-4147-A177-3AD203B41FA5}">
                      <a16:colId xmlns:a16="http://schemas.microsoft.com/office/drawing/2014/main" val="592128750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2705280067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11222893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59579723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74415106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41435768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729220296"/>
                    </a:ext>
                  </a:extLst>
                </a:gridCol>
                <a:gridCol w="1540279">
                  <a:extLst>
                    <a:ext uri="{9D8B030D-6E8A-4147-A177-3AD203B41FA5}">
                      <a16:colId xmlns:a16="http://schemas.microsoft.com/office/drawing/2014/main" val="2946666047"/>
                    </a:ext>
                  </a:extLst>
                </a:gridCol>
              </a:tblGrid>
              <a:tr h="6355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LV reģioni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Iedzīvotāju skaits laika intervālos - K</a:t>
                      </a:r>
                      <a:endParaRPr lang="lv-LV" sz="3600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2400" dirty="0">
                          <a:effectLst/>
                        </a:rPr>
                        <a:t>2004./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2400" dirty="0">
                          <a:effectLst/>
                        </a:rPr>
                        <a:t>2019.</a:t>
                      </a:r>
                      <a:endParaRPr lang="lv-LV" sz="3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%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7401082"/>
                  </a:ext>
                </a:extLst>
              </a:tr>
              <a:tr h="58449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2004.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2007.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2010.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2013.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2016.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2019.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34944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Kurzeme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2420145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Zemgale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-22,01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564328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Latgale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-31,15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096156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Vidzeme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8274267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-27,55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8989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1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Iedzīvotāju skaita straujākais samazinājums pierobežas reģionu novados 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7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F31B5EE-CC33-45DF-9A99-1E1F02CD7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21805"/>
              </p:ext>
            </p:extLst>
          </p:nvPr>
        </p:nvGraphicFramePr>
        <p:xfrm>
          <a:off x="582963" y="1289453"/>
          <a:ext cx="11302133" cy="4053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994">
                  <a:extLst>
                    <a:ext uri="{9D8B030D-6E8A-4147-A177-3AD203B41FA5}">
                      <a16:colId xmlns:a16="http://schemas.microsoft.com/office/drawing/2014/main" val="592128750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2705280067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11222893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59579723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74415106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41435768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729220296"/>
                    </a:ext>
                  </a:extLst>
                </a:gridCol>
                <a:gridCol w="1540279">
                  <a:extLst>
                    <a:ext uri="{9D8B030D-6E8A-4147-A177-3AD203B41FA5}">
                      <a16:colId xmlns:a16="http://schemas.microsoft.com/office/drawing/2014/main" val="2946666047"/>
                    </a:ext>
                  </a:extLst>
                </a:gridCol>
              </a:tblGrid>
              <a:tr h="6355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LV reģioni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Iedzīvotāju skaits laika intervālos - K</a:t>
                      </a:r>
                      <a:endParaRPr lang="lv-LV" sz="3600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2400" dirty="0">
                          <a:effectLst/>
                        </a:rPr>
                        <a:t>2004./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2400" dirty="0">
                          <a:effectLst/>
                        </a:rPr>
                        <a:t>2019.</a:t>
                      </a:r>
                      <a:endParaRPr lang="lv-LV" sz="3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%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7401082"/>
                  </a:ext>
                </a:extLst>
              </a:tr>
              <a:tr h="58449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2004.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2007.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2010.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2013.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2016.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2019.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34944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RUCAVA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2420145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564328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BALTINAVA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096156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DAGDA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8274267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8989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8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Ekonomiski aktīvie iedzīvotāji un bezdarbs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4798" y="1471276"/>
            <a:ext cx="9357639" cy="5242624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Vairāk kā pusi no visiem emigrantiem veido ekonomiski aktīvie iedzīvotāji. </a:t>
            </a: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</a:t>
            </a:r>
            <a:r>
              <a:rPr lang="lv-LV" altLang="lv-LV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Nozīmīgākie iemesli </a:t>
            </a: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ir šādi:</a:t>
            </a: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- algu līmeņa starpība LV salīdzinājumā ar emigrācijas mērķa valstīm</a:t>
            </a: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- algu atšķirība vienkāršās profesijās veido 3-5 reizes, bet sarežģītākās profesijās – sasniedz pat 6-8 reizes</a:t>
            </a: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- emigrācijas mērķa valstīs ir būtiski augstāks sociālais nodrošinājums</a:t>
            </a:r>
          </a:p>
          <a:p>
            <a:pPr algn="just">
              <a:buNone/>
              <a:defRPr/>
            </a:pPr>
            <a:r>
              <a:rPr lang="lv-LV" altLang="lv-LV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- salīdzinoši lielais bezdarba līmenis Latvijā, kas ir viens no augstākajiem ES</a:t>
            </a:r>
          </a:p>
          <a:p>
            <a:pPr marL="0" indent="0">
              <a:buNone/>
              <a:defRPr/>
            </a:pPr>
            <a:endParaRPr lang="lv-LV" altLang="lv-LV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defRPr/>
            </a:pPr>
            <a:endParaRPr lang="lv-LV" altLang="lv-LV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8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7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8" y="300956"/>
            <a:ext cx="1011938" cy="102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Tālr.: 20207092, www.ei.lza.lv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2192000" cy="118872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Bezdarba līmenis Latvijas reģionos</a:t>
            </a:r>
            <a:endParaRPr lang="lv-LV" altLang="lv-LV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62DA1B74-10F3-4792-9453-2E5736DE1BF0}" type="slidenum">
              <a:rPr lang="en-US" altLang="lv-LV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pPr algn="l"/>
              <a:t>9</a:t>
            </a:fld>
            <a:endParaRPr lang="en-US" altLang="lv-LV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F31B5EE-CC33-45DF-9A99-1E1F02CD7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274796"/>
              </p:ext>
            </p:extLst>
          </p:nvPr>
        </p:nvGraphicFramePr>
        <p:xfrm>
          <a:off x="582963" y="1289453"/>
          <a:ext cx="11302133" cy="4612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994">
                  <a:extLst>
                    <a:ext uri="{9D8B030D-6E8A-4147-A177-3AD203B41FA5}">
                      <a16:colId xmlns:a16="http://schemas.microsoft.com/office/drawing/2014/main" val="592128750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2705280067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11222893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59579723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3744151062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1841435768"/>
                    </a:ext>
                  </a:extLst>
                </a:gridCol>
                <a:gridCol w="1276810">
                  <a:extLst>
                    <a:ext uri="{9D8B030D-6E8A-4147-A177-3AD203B41FA5}">
                      <a16:colId xmlns:a16="http://schemas.microsoft.com/office/drawing/2014/main" val="729220296"/>
                    </a:ext>
                  </a:extLst>
                </a:gridCol>
                <a:gridCol w="1540279">
                  <a:extLst>
                    <a:ext uri="{9D8B030D-6E8A-4147-A177-3AD203B41FA5}">
                      <a16:colId xmlns:a16="http://schemas.microsoft.com/office/drawing/2014/main" val="2946666047"/>
                    </a:ext>
                  </a:extLst>
                </a:gridCol>
              </a:tblGrid>
              <a:tr h="6355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LV reģioni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Bezdarba līmenis  laika intervālos - %</a:t>
                      </a:r>
                      <a:endParaRPr lang="lv-LV" sz="3600" i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2400" dirty="0">
                          <a:effectLst/>
                        </a:rPr>
                        <a:t>2004./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lv-LV" sz="2400" dirty="0">
                          <a:effectLst/>
                        </a:rPr>
                        <a:t>2019.</a:t>
                      </a:r>
                      <a:endParaRPr lang="lv-LV" sz="3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%</a:t>
                      </a:r>
                      <a:endParaRPr lang="lv-LV" sz="36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7401082"/>
                  </a:ext>
                </a:extLst>
              </a:tr>
              <a:tr h="58449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2004.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2007.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2010.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2013.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2016.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effectLst/>
                        </a:rPr>
                        <a:t>2019.</a:t>
                      </a:r>
                      <a:endParaRPr lang="lv-LV" sz="3600" b="1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34944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Rīga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5920969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Pierīga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8265059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Vidzeme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2420145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Kurzeme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564328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Zemgale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096156"/>
                  </a:ext>
                </a:extLst>
              </a:tr>
              <a:tr h="559004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Latgale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8274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96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3981</TotalTime>
  <Words>2589</Words>
  <Application>Microsoft Macintosh PowerPoint</Application>
  <PresentationFormat>Widescreen</PresentationFormat>
  <Paragraphs>875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Ebrima</vt:lpstr>
      <vt:lpstr>Minion Pro</vt:lpstr>
      <vt:lpstr>Arial</vt:lpstr>
      <vt:lpstr>Calibri</vt:lpstr>
      <vt:lpstr>Calibri Light</vt:lpstr>
      <vt:lpstr>Cambria</vt:lpstr>
      <vt:lpstr>Tahoma</vt:lpstr>
      <vt:lpstr>Times New Roman</vt:lpstr>
      <vt:lpstr>Verdana</vt:lpstr>
      <vt:lpstr>Wingdings</vt:lpstr>
      <vt:lpstr>Office Theme</vt:lpstr>
      <vt:lpstr>Visio</vt:lpstr>
      <vt:lpstr>PowerPoint Presentation</vt:lpstr>
      <vt:lpstr>          Pētījuma rezultātu izklāsta  mērķis</vt:lpstr>
      <vt:lpstr>Tēmas aktualitāte</vt:lpstr>
      <vt:lpstr>Iedzīvotāju skaita izmaiņas Latvijas reģionos</vt:lpstr>
      <vt:lpstr>Pierobežas novadi</vt:lpstr>
      <vt:lpstr>Iedzīvotāju skaita izmaiņas pierobežas reģionu novados </vt:lpstr>
      <vt:lpstr>Iedzīvotāju skaita straujākais samazinājums pierobežas reģionu novados </vt:lpstr>
      <vt:lpstr>Ekonomiski aktīvie iedzīvotāji un bezdarbs</vt:lpstr>
      <vt:lpstr>Bezdarba līmenis Latvijas reģionos</vt:lpstr>
      <vt:lpstr>Sistēmiska un/vai mehāniska pieeja</vt:lpstr>
      <vt:lpstr>Mehāniskā pieeja</vt:lpstr>
      <vt:lpstr>Sistēmiskas pieejas priekšrocības </vt:lpstr>
      <vt:lpstr>UD atbalsta organizāciju veidi</vt:lpstr>
      <vt:lpstr>UD atbalsta sistēma un ārējā UD vide </vt:lpstr>
      <vt:lpstr>UD AO darbības modeļa izstrāde</vt:lpstr>
      <vt:lpstr> UD  atbalsta sistēmas  modelis</vt:lpstr>
      <vt:lpstr>UD AO modelis</vt:lpstr>
      <vt:lpstr>UD atbalsts un ārējā UD vide </vt:lpstr>
      <vt:lpstr>Ārējās UD  vides modelis</vt:lpstr>
      <vt:lpstr> UD atbalsta sistēmas  funkcio-nēšanas modelis</vt:lpstr>
      <vt:lpstr>UD atbalsta sistēmas funkcionālā modeļa piemērošana  </vt:lpstr>
      <vt:lpstr>Darba samaksa LV puses Pierobežas reģionos</vt:lpstr>
      <vt:lpstr>UD vides stabilitātes spogulis - EAI</vt:lpstr>
      <vt:lpstr>Darba samaksa LT puses Pierobežas reģionos</vt:lpstr>
      <vt:lpstr>Iedzīvotāju skaits LT puses Pierobežas reģionos</vt:lpstr>
      <vt:lpstr>UD atbalsta organizāciju darbības efekti LV PR</vt:lpstr>
      <vt:lpstr>UD atbalsta organizāciju darbības efekti LT PR</vt:lpstr>
      <vt:lpstr>Aprēķinos iekļautās UD AO no Latvijas PR </vt:lpstr>
      <vt:lpstr>Aprēķinos  iekļautās UD AO no Lietuvas PR </vt:lpstr>
      <vt:lpstr>LV puses UD AO darbības efektivitāte</vt:lpstr>
      <vt:lpstr>LT puses UD AO darbības efektivitāte</vt:lpstr>
      <vt:lpstr>LV un LT pierobežā izveidojamās  UD  atbalsta sistēmas modelis</vt:lpstr>
      <vt:lpstr>LV un LT pierobežā izveidojamās  UD  atbalsta sistēmas darbības  efektivitātes uzraudzības un paaugstināšanas modelis</vt:lpstr>
      <vt:lpstr>Rekomendācijas Projekta partneriem</vt:lpstr>
      <vt:lpstr>Rekomendācijas UD atbalsta sistēmas darbības  efektivitātes paaugstināšanai PR</vt:lpstr>
      <vt:lpstr>Rekomendācijas vienotas UDA sistēmas  izveidei </vt:lpstr>
      <vt:lpstr>Rekomendācijas politikas veidotājiem</vt:lpstr>
      <vt:lpstr>Rekomendācijas sadarbības veicināšanai</vt:lpstr>
      <vt:lpstr>Apmācības  tēmas</vt:lpstr>
      <vt:lpstr>     PALDIES PAR UZMANĪBU! 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</dc:creator>
  <cp:lastModifiedBy>Nina Linde</cp:lastModifiedBy>
  <cp:revision>215</cp:revision>
  <dcterms:created xsi:type="dcterms:W3CDTF">2015-04-16T06:16:47Z</dcterms:created>
  <dcterms:modified xsi:type="dcterms:W3CDTF">2019-12-06T07:12:00Z</dcterms:modified>
</cp:coreProperties>
</file>